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256" r:id="rId2"/>
    <p:sldId id="261" r:id="rId3"/>
    <p:sldId id="275" r:id="rId4"/>
    <p:sldId id="262" r:id="rId5"/>
    <p:sldId id="263" r:id="rId6"/>
    <p:sldId id="264" r:id="rId7"/>
    <p:sldId id="265" r:id="rId8"/>
    <p:sldId id="276" r:id="rId9"/>
    <p:sldId id="277" r:id="rId10"/>
    <p:sldId id="266" r:id="rId11"/>
    <p:sldId id="267" r:id="rId12"/>
    <p:sldId id="268" r:id="rId13"/>
    <p:sldId id="274" r:id="rId14"/>
    <p:sldId id="271" r:id="rId15"/>
    <p:sldId id="272" r:id="rId16"/>
    <p:sldId id="273" r:id="rId17"/>
    <p:sldId id="257" r:id="rId18"/>
  </p:sldIdLst>
  <p:sldSz cx="9144000" cy="6858000" type="screen4x3"/>
  <p:notesSz cx="6858000" cy="92964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anaRubiano" initials="D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23"/>
      <c:hPercent val="51"/>
      <c:rotY val="23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solidFill>
          <a:schemeClr val="bg1">
            <a:lumMod val="85000"/>
          </a:schemeClr>
        </a:solidFill>
        <a:ln w="12700">
          <a:solidFill>
            <a:srgbClr val="800000"/>
          </a:solidFill>
          <a:prstDash val="solid"/>
        </a:ln>
      </c:spPr>
    </c:sideWall>
    <c:backWall>
      <c:spPr>
        <a:solidFill>
          <a:schemeClr val="bg1">
            <a:lumMod val="85000"/>
          </a:schemeClr>
        </a:solidFill>
        <a:ln w="12700">
          <a:solidFill>
            <a:srgbClr val="8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0361445783132779E-2"/>
          <c:y val="2.1834061135371202E-2"/>
          <c:w val="0.86987951807229025"/>
          <c:h val="0.77292576419213987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Pérdidas ($)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3831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3.5555179443586202E-2"/>
                  <c:y val="-3.7686604044359306E-2"/>
                </c:manualLayout>
              </c:layout>
              <c:showVal val="1"/>
            </c:dLbl>
            <c:dLbl>
              <c:idx val="1"/>
              <c:layout>
                <c:manualLayout>
                  <c:x val="1.9393803654281283E-2"/>
                  <c:y val="-6.0878360379349572E-2"/>
                </c:manualLayout>
              </c:layout>
              <c:showVal val="1"/>
            </c:dLbl>
            <c:dLbl>
              <c:idx val="2"/>
              <c:layout>
                <c:manualLayout>
                  <c:x val="2.9090705481421984E-2"/>
                  <c:y val="-5.5080421295602096E-2"/>
                </c:manualLayout>
              </c:layout>
              <c:showVal val="1"/>
            </c:dLbl>
            <c:dLbl>
              <c:idx val="3"/>
              <c:layout>
                <c:manualLayout>
                  <c:x val="3.7171457004039177E-2"/>
                  <c:y val="-3.7686604044359306E-2"/>
                </c:manualLayout>
              </c:layout>
              <c:showVal val="1"/>
            </c:dLbl>
            <c:spPr>
              <a:noFill/>
              <a:ln w="27662">
                <a:noFill/>
              </a:ln>
            </c:spPr>
            <c:txPr>
              <a:bodyPr/>
              <a:lstStyle/>
              <a:p>
                <a:pPr>
                  <a:defRPr lang="en-US" sz="20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Val val="1"/>
          </c:dLbls>
          <c:cat>
            <c:strRef>
              <c:f>Sheet1!$B$1:$E$1</c:f>
              <c:strCache>
                <c:ptCount val="4"/>
                <c:pt idx="0">
                  <c:v>Terr-1986</c:v>
                </c:pt>
                <c:pt idx="1">
                  <c:v>Mitch-1998</c:v>
                </c:pt>
                <c:pt idx="2">
                  <c:v>Sequía2001</c:v>
                </c:pt>
                <c:pt idx="3">
                  <c:v>Terr-2001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874</c:v>
                </c:pt>
                <c:pt idx="1">
                  <c:v>388.1</c:v>
                </c:pt>
                <c:pt idx="2">
                  <c:v>31.4</c:v>
                </c:pt>
                <c:pt idx="3">
                  <c:v>1603.8</c:v>
                </c:pt>
              </c:numCache>
            </c:numRef>
          </c:val>
        </c:ser>
        <c:gapDepth val="0"/>
        <c:shape val="box"/>
        <c:axId val="220390912"/>
        <c:axId val="220392448"/>
        <c:axId val="0"/>
      </c:bar3DChart>
      <c:catAx>
        <c:axId val="220390912"/>
        <c:scaling>
          <c:orientation val="minMax"/>
        </c:scaling>
        <c:axPos val="b"/>
        <c:numFmt formatCode="General" sourceLinked="1"/>
        <c:tickLblPos val="low"/>
        <c:spPr>
          <a:ln w="345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US" sz="18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20392448"/>
        <c:crosses val="autoZero"/>
        <c:auto val="1"/>
        <c:lblAlgn val="ctr"/>
        <c:lblOffset val="100"/>
        <c:tickLblSkip val="1"/>
        <c:tickMarkSkip val="1"/>
      </c:catAx>
      <c:valAx>
        <c:axId val="220392448"/>
        <c:scaling>
          <c:orientation val="minMax"/>
        </c:scaling>
        <c:axPos val="l"/>
        <c:majorGridlines>
          <c:spPr>
            <a:ln w="13831">
              <a:solidFill>
                <a:srgbClr val="800000"/>
              </a:solidFill>
              <a:prstDash val="solid"/>
            </a:ln>
          </c:spPr>
        </c:majorGridlines>
        <c:numFmt formatCode="General" sourceLinked="1"/>
        <c:tickLblPos val="nextTo"/>
        <c:spPr>
          <a:noFill/>
          <a:ln w="345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US" sz="2124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20390912"/>
        <c:crosses val="autoZero"/>
        <c:crossBetween val="between"/>
      </c:valAx>
      <c:spPr>
        <a:noFill/>
        <a:ln w="27662">
          <a:noFill/>
        </a:ln>
      </c:spPr>
    </c:plotArea>
    <c:legend>
      <c:legendPos val="b"/>
      <c:layout>
        <c:manualLayout>
          <c:xMode val="edge"/>
          <c:yMode val="edge"/>
          <c:x val="0.15903614457831369"/>
          <c:y val="0.927947598253276"/>
          <c:w val="0.73614457831325364"/>
          <c:h val="6.5502183406113648E-2"/>
        </c:manualLayout>
      </c:layout>
      <c:spPr>
        <a:solidFill>
          <a:schemeClr val="bg1">
            <a:lumMod val="85000"/>
          </a:schemeClr>
        </a:solidFill>
        <a:ln w="3458">
          <a:solidFill>
            <a:schemeClr val="tx1"/>
          </a:solidFill>
          <a:prstDash val="solid"/>
        </a:ln>
      </c:spPr>
      <c:txPr>
        <a:bodyPr/>
        <a:lstStyle/>
        <a:p>
          <a:pPr>
            <a:defRPr lang="en-US" sz="1448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13831">
      <a:noFill/>
      <a:prstDash val="solid"/>
    </a:ln>
  </c:spPr>
  <c:txPr>
    <a:bodyPr/>
    <a:lstStyle/>
    <a:p>
      <a:pPr>
        <a:defRPr sz="2015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17001-4697-4029-A89A-D3D7F85BDAC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CE0492B3-ACAF-4391-AF5B-B4907C743F98}">
      <dgm:prSet/>
      <dgm:spPr/>
      <dgm:t>
        <a:bodyPr/>
        <a:lstStyle/>
        <a:p>
          <a:pPr rtl="0"/>
          <a:r>
            <a:rPr lang="es-CO" dirty="0" smtClean="0">
              <a:solidFill>
                <a:schemeClr val="tx1">
                  <a:lumMod val="95000"/>
                  <a:lumOff val="5000"/>
                </a:schemeClr>
              </a:solidFill>
            </a:rPr>
            <a:t>Modelación probabilista de riesgo sísmico en el AMSS para los portafolios de las edificaciones de Salud, Educación y Gobierno.</a:t>
          </a:r>
          <a:endParaRPr lang="es-SV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241F168-60C6-4E07-BD6B-59A3AF9EC86A}" type="parTrans" cxnId="{87A861B2-6141-4DBD-9E0B-DC07934EC51D}">
      <dgm:prSet/>
      <dgm:spPr/>
      <dgm:t>
        <a:bodyPr/>
        <a:lstStyle/>
        <a:p>
          <a:endParaRPr lang="es-SV"/>
        </a:p>
      </dgm:t>
    </dgm:pt>
    <dgm:pt modelId="{25FA636B-3A2A-4056-8300-88C9500AA162}" type="sibTrans" cxnId="{87A861B2-6141-4DBD-9E0B-DC07934EC51D}">
      <dgm:prSet/>
      <dgm:spPr/>
      <dgm:t>
        <a:bodyPr/>
        <a:lstStyle/>
        <a:p>
          <a:endParaRPr lang="es-SV"/>
        </a:p>
      </dgm:t>
    </dgm:pt>
    <dgm:pt modelId="{41AA8E70-B458-4290-8DC6-E2426EB059E5}">
      <dgm:prSet/>
      <dgm:spPr/>
      <dgm:t>
        <a:bodyPr/>
        <a:lstStyle/>
        <a:p>
          <a:pPr rtl="0"/>
          <a:r>
            <a:rPr lang="es-CO" dirty="0" smtClean="0">
              <a:solidFill>
                <a:schemeClr val="tx1">
                  <a:lumMod val="95000"/>
                  <a:lumOff val="5000"/>
                </a:schemeClr>
              </a:solidFill>
            </a:rPr>
            <a:t>Estimar el cálculo global de pérdidas y daños esperados en el AMSS  para los portafolios, con el fin de tomar decisiones para la reducción del riesgo sísmico.</a:t>
          </a:r>
          <a:endParaRPr lang="es-SV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9EA96C4-043C-4577-AF04-7294BE05EF14}" type="parTrans" cxnId="{24377197-3945-413D-B574-77CFCDE1F840}">
      <dgm:prSet/>
      <dgm:spPr/>
      <dgm:t>
        <a:bodyPr/>
        <a:lstStyle/>
        <a:p>
          <a:endParaRPr lang="es-SV"/>
        </a:p>
      </dgm:t>
    </dgm:pt>
    <dgm:pt modelId="{9A60C47F-C07C-4785-8B9B-10B0E2FF3CE0}" type="sibTrans" cxnId="{24377197-3945-413D-B574-77CFCDE1F840}">
      <dgm:prSet/>
      <dgm:spPr/>
      <dgm:t>
        <a:bodyPr/>
        <a:lstStyle/>
        <a:p>
          <a:endParaRPr lang="es-SV"/>
        </a:p>
      </dgm:t>
    </dgm:pt>
    <dgm:pt modelId="{D2CEE352-F3A1-4E27-A539-6902CC17D655}">
      <dgm:prSet/>
      <dgm:spPr/>
      <dgm:t>
        <a:bodyPr/>
        <a:lstStyle/>
        <a:p>
          <a:pPr rtl="0"/>
          <a:r>
            <a:rPr lang="es-CO" dirty="0" smtClean="0">
              <a:solidFill>
                <a:schemeClr val="tx1">
                  <a:lumMod val="95000"/>
                  <a:lumOff val="5000"/>
                </a:schemeClr>
              </a:solidFill>
            </a:rPr>
            <a:t>Mejorar la primera aproximación hecha de pérdidas globales y de distribución de daños esperados en AMSS.</a:t>
          </a:r>
          <a:endParaRPr lang="es-SV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008B8FC-120B-4216-B195-9D7D7E3CDF02}" type="parTrans" cxnId="{7FB97D59-265B-4762-B195-21D477398B38}">
      <dgm:prSet/>
      <dgm:spPr/>
      <dgm:t>
        <a:bodyPr/>
        <a:lstStyle/>
        <a:p>
          <a:endParaRPr lang="es-SV"/>
        </a:p>
      </dgm:t>
    </dgm:pt>
    <dgm:pt modelId="{49D35961-16A1-4D0E-B56F-99844142BD88}" type="sibTrans" cxnId="{7FB97D59-265B-4762-B195-21D477398B38}">
      <dgm:prSet/>
      <dgm:spPr/>
      <dgm:t>
        <a:bodyPr/>
        <a:lstStyle/>
        <a:p>
          <a:endParaRPr lang="es-SV"/>
        </a:p>
      </dgm:t>
    </dgm:pt>
    <dgm:pt modelId="{F32BEB7F-4FF0-408E-BF67-AAF76955E7B5}">
      <dgm:prSet/>
      <dgm:spPr/>
      <dgm:t>
        <a:bodyPr/>
        <a:lstStyle/>
        <a:p>
          <a:pPr rtl="0"/>
          <a:r>
            <a:rPr lang="es-CO" dirty="0" smtClean="0">
              <a:solidFill>
                <a:schemeClr val="tx1">
                  <a:lumMod val="95000"/>
                  <a:lumOff val="5000"/>
                </a:schemeClr>
              </a:solidFill>
            </a:rPr>
            <a:t>Lineamientos para la reducción del riesgo sísmico y aplicación de los resultados del proyecto para  la Microzonificación sísmica del AMSS.</a:t>
          </a:r>
          <a:endParaRPr lang="es-SV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17F25B9-4A4F-4089-89E3-925ACF42A144}" type="parTrans" cxnId="{6666F2AF-361C-4777-918A-68360C07C528}">
      <dgm:prSet/>
      <dgm:spPr/>
      <dgm:t>
        <a:bodyPr/>
        <a:lstStyle/>
        <a:p>
          <a:endParaRPr lang="es-SV"/>
        </a:p>
      </dgm:t>
    </dgm:pt>
    <dgm:pt modelId="{9C08D506-39E4-4BCA-B603-B8ADFA51A778}" type="sibTrans" cxnId="{6666F2AF-361C-4777-918A-68360C07C528}">
      <dgm:prSet/>
      <dgm:spPr/>
      <dgm:t>
        <a:bodyPr/>
        <a:lstStyle/>
        <a:p>
          <a:endParaRPr lang="es-SV"/>
        </a:p>
      </dgm:t>
    </dgm:pt>
    <dgm:pt modelId="{C88964BB-6AC9-4596-8983-CF563B77A84C}">
      <dgm:prSet/>
      <dgm:spPr/>
      <dgm:t>
        <a:bodyPr/>
        <a:lstStyle/>
        <a:p>
          <a:pPr rtl="0"/>
          <a:endParaRPr lang="es-SV" dirty="0"/>
        </a:p>
      </dgm:t>
    </dgm:pt>
    <dgm:pt modelId="{D7A851AD-5CB6-4A94-96D7-6E760ECF45C8}" type="parTrans" cxnId="{21A55487-8EB5-478D-A36D-49CA622D09FD}">
      <dgm:prSet/>
      <dgm:spPr/>
      <dgm:t>
        <a:bodyPr/>
        <a:lstStyle/>
        <a:p>
          <a:endParaRPr lang="es-SV"/>
        </a:p>
      </dgm:t>
    </dgm:pt>
    <dgm:pt modelId="{2ABA2127-4267-4701-9E7C-F72146FD44F6}" type="sibTrans" cxnId="{21A55487-8EB5-478D-A36D-49CA622D09FD}">
      <dgm:prSet/>
      <dgm:spPr/>
      <dgm:t>
        <a:bodyPr/>
        <a:lstStyle/>
        <a:p>
          <a:endParaRPr lang="es-SV"/>
        </a:p>
      </dgm:t>
    </dgm:pt>
    <dgm:pt modelId="{310F4694-AFB0-401B-97DC-AD7D184A9A96}" type="pres">
      <dgm:prSet presAssocID="{C5617001-4697-4029-A89A-D3D7F85BDAC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E2BF1D4-0B78-43E0-9778-9C26C368B83C}" type="pres">
      <dgm:prSet presAssocID="{C5617001-4697-4029-A89A-D3D7F85BDAC5}" presName="diamond" presStyleLbl="bgShp" presStyleIdx="0" presStyleCnt="1"/>
      <dgm:spPr/>
    </dgm:pt>
    <dgm:pt modelId="{09992FA1-CB99-4E0B-AEE8-3C486B6844A8}" type="pres">
      <dgm:prSet presAssocID="{C5617001-4697-4029-A89A-D3D7F85BDAC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95A7CD-B79E-42EA-AD5B-7AC3863EA315}" type="pres">
      <dgm:prSet presAssocID="{C5617001-4697-4029-A89A-D3D7F85BDAC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E34702-0420-4B0A-B92E-A6490D854A7F}" type="pres">
      <dgm:prSet presAssocID="{C5617001-4697-4029-A89A-D3D7F85BDAC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B33F01-910D-41FC-980A-15A5E05F614B}" type="pres">
      <dgm:prSet presAssocID="{C5617001-4697-4029-A89A-D3D7F85BDAC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4377197-3945-413D-B574-77CFCDE1F840}" srcId="{C5617001-4697-4029-A89A-D3D7F85BDAC5}" destId="{41AA8E70-B458-4290-8DC6-E2426EB059E5}" srcOrd="1" destOrd="0" parTransId="{29EA96C4-043C-4577-AF04-7294BE05EF14}" sibTransId="{9A60C47F-C07C-4785-8B9B-10B0E2FF3CE0}"/>
    <dgm:cxn modelId="{21A55487-8EB5-478D-A36D-49CA622D09FD}" srcId="{C5617001-4697-4029-A89A-D3D7F85BDAC5}" destId="{C88964BB-6AC9-4596-8983-CF563B77A84C}" srcOrd="4" destOrd="0" parTransId="{D7A851AD-5CB6-4A94-96D7-6E760ECF45C8}" sibTransId="{2ABA2127-4267-4701-9E7C-F72146FD44F6}"/>
    <dgm:cxn modelId="{7C0F8E1D-1B35-496E-8E9C-FBD7010B4093}" type="presOf" srcId="{C5617001-4697-4029-A89A-D3D7F85BDAC5}" destId="{310F4694-AFB0-401B-97DC-AD7D184A9A96}" srcOrd="0" destOrd="0" presId="urn:microsoft.com/office/officeart/2005/8/layout/matrix3"/>
    <dgm:cxn modelId="{7B07FFB8-B111-4B64-B885-EB539418258F}" type="presOf" srcId="{D2CEE352-F3A1-4E27-A539-6902CC17D655}" destId="{DCE34702-0420-4B0A-B92E-A6490D854A7F}" srcOrd="0" destOrd="0" presId="urn:microsoft.com/office/officeart/2005/8/layout/matrix3"/>
    <dgm:cxn modelId="{ACEB9280-95CD-44AD-B97D-A88ED11479DD}" type="presOf" srcId="{41AA8E70-B458-4290-8DC6-E2426EB059E5}" destId="{DC95A7CD-B79E-42EA-AD5B-7AC3863EA315}" srcOrd="0" destOrd="0" presId="urn:microsoft.com/office/officeart/2005/8/layout/matrix3"/>
    <dgm:cxn modelId="{87A861B2-6141-4DBD-9E0B-DC07934EC51D}" srcId="{C5617001-4697-4029-A89A-D3D7F85BDAC5}" destId="{CE0492B3-ACAF-4391-AF5B-B4907C743F98}" srcOrd="0" destOrd="0" parTransId="{C241F168-60C6-4E07-BD6B-59A3AF9EC86A}" sibTransId="{25FA636B-3A2A-4056-8300-88C9500AA162}"/>
    <dgm:cxn modelId="{7FB97D59-265B-4762-B195-21D477398B38}" srcId="{C5617001-4697-4029-A89A-D3D7F85BDAC5}" destId="{D2CEE352-F3A1-4E27-A539-6902CC17D655}" srcOrd="2" destOrd="0" parTransId="{9008B8FC-120B-4216-B195-9D7D7E3CDF02}" sibTransId="{49D35961-16A1-4D0E-B56F-99844142BD88}"/>
    <dgm:cxn modelId="{7289AB71-2ECE-434F-9A08-6617A93044FC}" type="presOf" srcId="{F32BEB7F-4FF0-408E-BF67-AAF76955E7B5}" destId="{BAB33F01-910D-41FC-980A-15A5E05F614B}" srcOrd="0" destOrd="0" presId="urn:microsoft.com/office/officeart/2005/8/layout/matrix3"/>
    <dgm:cxn modelId="{387A392A-2A1B-40B0-84B1-BC4F209A8A25}" type="presOf" srcId="{CE0492B3-ACAF-4391-AF5B-B4907C743F98}" destId="{09992FA1-CB99-4E0B-AEE8-3C486B6844A8}" srcOrd="0" destOrd="0" presId="urn:microsoft.com/office/officeart/2005/8/layout/matrix3"/>
    <dgm:cxn modelId="{6666F2AF-361C-4777-918A-68360C07C528}" srcId="{C5617001-4697-4029-A89A-D3D7F85BDAC5}" destId="{F32BEB7F-4FF0-408E-BF67-AAF76955E7B5}" srcOrd="3" destOrd="0" parTransId="{117F25B9-4A4F-4089-89E3-925ACF42A144}" sibTransId="{9C08D506-39E4-4BCA-B603-B8ADFA51A778}"/>
    <dgm:cxn modelId="{E6C10CC4-27F0-4B0F-AF5A-344DB132ABA4}" type="presParOf" srcId="{310F4694-AFB0-401B-97DC-AD7D184A9A96}" destId="{FE2BF1D4-0B78-43E0-9778-9C26C368B83C}" srcOrd="0" destOrd="0" presId="urn:microsoft.com/office/officeart/2005/8/layout/matrix3"/>
    <dgm:cxn modelId="{1479B97C-7599-450A-8B57-8FFDF64735AA}" type="presParOf" srcId="{310F4694-AFB0-401B-97DC-AD7D184A9A96}" destId="{09992FA1-CB99-4E0B-AEE8-3C486B6844A8}" srcOrd="1" destOrd="0" presId="urn:microsoft.com/office/officeart/2005/8/layout/matrix3"/>
    <dgm:cxn modelId="{33C600B1-CC67-491B-8F65-2A352C6CB398}" type="presParOf" srcId="{310F4694-AFB0-401B-97DC-AD7D184A9A96}" destId="{DC95A7CD-B79E-42EA-AD5B-7AC3863EA315}" srcOrd="2" destOrd="0" presId="urn:microsoft.com/office/officeart/2005/8/layout/matrix3"/>
    <dgm:cxn modelId="{B1B9570A-8EF9-46EB-974E-9AD99888D29A}" type="presParOf" srcId="{310F4694-AFB0-401B-97DC-AD7D184A9A96}" destId="{DCE34702-0420-4B0A-B92E-A6490D854A7F}" srcOrd="3" destOrd="0" presId="urn:microsoft.com/office/officeart/2005/8/layout/matrix3"/>
    <dgm:cxn modelId="{BCD18E6B-DE7B-4D2D-87A3-62D7DC772E40}" type="presParOf" srcId="{310F4694-AFB0-401B-97DC-AD7D184A9A96}" destId="{BAB33F01-910D-41FC-980A-15A5E05F614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29B178-A8A9-4C24-8E59-9715C208C77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SV"/>
        </a:p>
      </dgm:t>
    </dgm:pt>
    <dgm:pt modelId="{826D8BC7-B12F-42BC-A288-2A312A74094F}">
      <dgm:prSet/>
      <dgm:spPr/>
      <dgm:t>
        <a:bodyPr/>
        <a:lstStyle/>
        <a:p>
          <a:pPr rtl="0"/>
          <a:r>
            <a:rPr lang="es-CO" b="1" dirty="0" smtClean="0"/>
            <a:t>Modelo de respuesta sísmica para el Área Metropolitana de San Salvador</a:t>
          </a:r>
          <a:endParaRPr lang="es-SV" dirty="0"/>
        </a:p>
      </dgm:t>
    </dgm:pt>
    <dgm:pt modelId="{72E5E9D5-B22F-4A0E-893F-8050722B65B4}" type="parTrans" cxnId="{9CE5CE9F-84BA-47AE-9D8D-974D8BE78215}">
      <dgm:prSet/>
      <dgm:spPr/>
      <dgm:t>
        <a:bodyPr/>
        <a:lstStyle/>
        <a:p>
          <a:endParaRPr lang="es-SV"/>
        </a:p>
      </dgm:t>
    </dgm:pt>
    <dgm:pt modelId="{7B43D896-78AF-48ED-8EF9-2DDD7AA5358C}" type="sibTrans" cxnId="{9CE5CE9F-84BA-47AE-9D8D-974D8BE78215}">
      <dgm:prSet/>
      <dgm:spPr/>
      <dgm:t>
        <a:bodyPr/>
        <a:lstStyle/>
        <a:p>
          <a:endParaRPr lang="es-SV"/>
        </a:p>
      </dgm:t>
    </dgm:pt>
    <dgm:pt modelId="{4E02D53A-3AF4-4178-8E32-1128F02F3F32}">
      <dgm:prSet/>
      <dgm:spPr/>
      <dgm:t>
        <a:bodyPr/>
        <a:lstStyle/>
        <a:p>
          <a:pPr rtl="0"/>
          <a:r>
            <a:rPr lang="es-CO" b="1" dirty="0" smtClean="0"/>
            <a:t>Selección de activos a analizar y levantamiento de información para la elaboración de la capa de exposición</a:t>
          </a:r>
          <a:endParaRPr lang="es-SV" dirty="0"/>
        </a:p>
      </dgm:t>
    </dgm:pt>
    <dgm:pt modelId="{7BC4D922-557F-420F-86E9-7CBB73E60BCB}" type="parTrans" cxnId="{C16939D6-9088-41BF-A865-3466930D63D4}">
      <dgm:prSet/>
      <dgm:spPr/>
      <dgm:t>
        <a:bodyPr/>
        <a:lstStyle/>
        <a:p>
          <a:endParaRPr lang="es-SV"/>
        </a:p>
      </dgm:t>
    </dgm:pt>
    <dgm:pt modelId="{ADA14BD1-260D-413E-BB29-E23728E12543}" type="sibTrans" cxnId="{C16939D6-9088-41BF-A865-3466930D63D4}">
      <dgm:prSet/>
      <dgm:spPr/>
      <dgm:t>
        <a:bodyPr/>
        <a:lstStyle/>
        <a:p>
          <a:endParaRPr lang="es-SV"/>
        </a:p>
      </dgm:t>
    </dgm:pt>
    <dgm:pt modelId="{A2B90893-6102-4E23-834A-F70AFFA0894D}">
      <dgm:prSet/>
      <dgm:spPr/>
      <dgm:t>
        <a:bodyPr/>
        <a:lstStyle/>
        <a:p>
          <a:pPr rtl="0"/>
          <a:r>
            <a:rPr lang="es-CO" b="1" dirty="0" smtClean="0"/>
            <a:t>Definición de las funciones de vulnerabilidad</a:t>
          </a:r>
          <a:endParaRPr lang="es-SV" dirty="0"/>
        </a:p>
      </dgm:t>
    </dgm:pt>
    <dgm:pt modelId="{123333A7-7641-42AC-9522-521882C2A8CD}" type="parTrans" cxnId="{9EBF87ED-741A-4F9A-8E00-4AEEA4BEB181}">
      <dgm:prSet/>
      <dgm:spPr/>
      <dgm:t>
        <a:bodyPr/>
        <a:lstStyle/>
        <a:p>
          <a:endParaRPr lang="es-SV"/>
        </a:p>
      </dgm:t>
    </dgm:pt>
    <dgm:pt modelId="{1305E6A7-AAD0-486B-88CA-A5CF3B9EF23F}" type="sibTrans" cxnId="{9EBF87ED-741A-4F9A-8E00-4AEEA4BEB181}">
      <dgm:prSet/>
      <dgm:spPr/>
      <dgm:t>
        <a:bodyPr/>
        <a:lstStyle/>
        <a:p>
          <a:endParaRPr lang="es-SV"/>
        </a:p>
      </dgm:t>
    </dgm:pt>
    <dgm:pt modelId="{F645EB71-59B9-4A47-8447-994146BE6E7E}">
      <dgm:prSet/>
      <dgm:spPr/>
      <dgm:t>
        <a:bodyPr/>
        <a:lstStyle/>
        <a:p>
          <a:pPr rtl="0"/>
          <a:r>
            <a:rPr lang="es-CO" b="1" dirty="0" smtClean="0"/>
            <a:t>Análisis de riesgo sísmico probabilista para el portafolio seleccionado del AMSS</a:t>
          </a:r>
          <a:endParaRPr lang="es-SV" dirty="0"/>
        </a:p>
      </dgm:t>
    </dgm:pt>
    <dgm:pt modelId="{A4CF8507-C562-4249-921F-429770DA37EE}" type="parTrans" cxnId="{FC29F458-1783-45BF-ACE8-986199D9BF67}">
      <dgm:prSet/>
      <dgm:spPr/>
      <dgm:t>
        <a:bodyPr/>
        <a:lstStyle/>
        <a:p>
          <a:endParaRPr lang="es-SV"/>
        </a:p>
      </dgm:t>
    </dgm:pt>
    <dgm:pt modelId="{B8CDEF7F-A289-4400-968B-90FE5738ACBB}" type="sibTrans" cxnId="{FC29F458-1783-45BF-ACE8-986199D9BF67}">
      <dgm:prSet/>
      <dgm:spPr/>
      <dgm:t>
        <a:bodyPr/>
        <a:lstStyle/>
        <a:p>
          <a:endParaRPr lang="es-SV"/>
        </a:p>
      </dgm:t>
    </dgm:pt>
    <dgm:pt modelId="{CA33DE36-704B-4FDD-AD8C-8C4E31C3E0C5}" type="pres">
      <dgm:prSet presAssocID="{6929B178-A8A9-4C24-8E59-9715C208C77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A81603A-3D30-4B5C-8978-F99F5210510B}" type="pres">
      <dgm:prSet presAssocID="{826D8BC7-B12F-42BC-A288-2A312A74094F}" presName="composite" presStyleCnt="0"/>
      <dgm:spPr/>
    </dgm:pt>
    <dgm:pt modelId="{9A34BF68-D603-4BD2-AC79-18BE5D167E3B}" type="pres">
      <dgm:prSet presAssocID="{826D8BC7-B12F-42BC-A288-2A312A74094F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2F6E647-0760-4720-A5BA-0A50A49659C3}" type="pres">
      <dgm:prSet presAssocID="{826D8BC7-B12F-42BC-A288-2A312A74094F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7EF76C-148E-449A-B400-335373F181F6}" type="pres">
      <dgm:prSet presAssocID="{7B43D896-78AF-48ED-8EF9-2DDD7AA5358C}" presName="spacing" presStyleCnt="0"/>
      <dgm:spPr/>
    </dgm:pt>
    <dgm:pt modelId="{7AC9C3E1-81E9-46D6-A614-9455D1928396}" type="pres">
      <dgm:prSet presAssocID="{4E02D53A-3AF4-4178-8E32-1128F02F3F32}" presName="composite" presStyleCnt="0"/>
      <dgm:spPr/>
    </dgm:pt>
    <dgm:pt modelId="{6A1603B1-D537-4A11-B8B0-A8DA34C1CDE4}" type="pres">
      <dgm:prSet presAssocID="{4E02D53A-3AF4-4178-8E32-1128F02F3F32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174A4CB-2061-41CF-94BA-87E77F4CECE1}" type="pres">
      <dgm:prSet presAssocID="{4E02D53A-3AF4-4178-8E32-1128F02F3F3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B4CBE8-71C5-4928-9839-5808FAA7D734}" type="pres">
      <dgm:prSet presAssocID="{ADA14BD1-260D-413E-BB29-E23728E12543}" presName="spacing" presStyleCnt="0"/>
      <dgm:spPr/>
    </dgm:pt>
    <dgm:pt modelId="{432419E2-209A-4C39-B7FB-F4C8DC34A90E}" type="pres">
      <dgm:prSet presAssocID="{A2B90893-6102-4E23-834A-F70AFFA0894D}" presName="composite" presStyleCnt="0"/>
      <dgm:spPr/>
    </dgm:pt>
    <dgm:pt modelId="{4A18BCE4-03D0-48B9-96EC-C057233CC724}" type="pres">
      <dgm:prSet presAssocID="{A2B90893-6102-4E23-834A-F70AFFA0894D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32D1683-E695-4592-8681-424E6591AC1A}" type="pres">
      <dgm:prSet presAssocID="{A2B90893-6102-4E23-834A-F70AFFA0894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9B6B07-1565-4B6F-BC22-7351EFF2A19C}" type="pres">
      <dgm:prSet presAssocID="{1305E6A7-AAD0-486B-88CA-A5CF3B9EF23F}" presName="spacing" presStyleCnt="0"/>
      <dgm:spPr/>
    </dgm:pt>
    <dgm:pt modelId="{77122C4F-6936-4940-9849-8E99242C0B64}" type="pres">
      <dgm:prSet presAssocID="{F645EB71-59B9-4A47-8447-994146BE6E7E}" presName="composite" presStyleCnt="0"/>
      <dgm:spPr/>
    </dgm:pt>
    <dgm:pt modelId="{CA84BB8A-D701-4031-B809-96EEB4EE9114}" type="pres">
      <dgm:prSet presAssocID="{F645EB71-59B9-4A47-8447-994146BE6E7E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77F9D8C-DC87-4145-AB73-0A300D94E4A8}" type="pres">
      <dgm:prSet presAssocID="{F645EB71-59B9-4A47-8447-994146BE6E7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C29F458-1783-45BF-ACE8-986199D9BF67}" srcId="{6929B178-A8A9-4C24-8E59-9715C208C774}" destId="{F645EB71-59B9-4A47-8447-994146BE6E7E}" srcOrd="3" destOrd="0" parTransId="{A4CF8507-C562-4249-921F-429770DA37EE}" sibTransId="{B8CDEF7F-A289-4400-968B-90FE5738ACBB}"/>
    <dgm:cxn modelId="{1795D761-6AC1-4314-8D56-ADB0FEF34A0D}" type="presOf" srcId="{F645EB71-59B9-4A47-8447-994146BE6E7E}" destId="{977F9D8C-DC87-4145-AB73-0A300D94E4A8}" srcOrd="0" destOrd="0" presId="urn:microsoft.com/office/officeart/2005/8/layout/vList3"/>
    <dgm:cxn modelId="{9EBF87ED-741A-4F9A-8E00-4AEEA4BEB181}" srcId="{6929B178-A8A9-4C24-8E59-9715C208C774}" destId="{A2B90893-6102-4E23-834A-F70AFFA0894D}" srcOrd="2" destOrd="0" parTransId="{123333A7-7641-42AC-9522-521882C2A8CD}" sibTransId="{1305E6A7-AAD0-486B-88CA-A5CF3B9EF23F}"/>
    <dgm:cxn modelId="{C16939D6-9088-41BF-A865-3466930D63D4}" srcId="{6929B178-A8A9-4C24-8E59-9715C208C774}" destId="{4E02D53A-3AF4-4178-8E32-1128F02F3F32}" srcOrd="1" destOrd="0" parTransId="{7BC4D922-557F-420F-86E9-7CBB73E60BCB}" sibTransId="{ADA14BD1-260D-413E-BB29-E23728E12543}"/>
    <dgm:cxn modelId="{9CE5CE9F-84BA-47AE-9D8D-974D8BE78215}" srcId="{6929B178-A8A9-4C24-8E59-9715C208C774}" destId="{826D8BC7-B12F-42BC-A288-2A312A74094F}" srcOrd="0" destOrd="0" parTransId="{72E5E9D5-B22F-4A0E-893F-8050722B65B4}" sibTransId="{7B43D896-78AF-48ED-8EF9-2DDD7AA5358C}"/>
    <dgm:cxn modelId="{1B909E64-CF40-4A6C-AB60-73E1C263B0CD}" type="presOf" srcId="{A2B90893-6102-4E23-834A-F70AFFA0894D}" destId="{A32D1683-E695-4592-8681-424E6591AC1A}" srcOrd="0" destOrd="0" presId="urn:microsoft.com/office/officeart/2005/8/layout/vList3"/>
    <dgm:cxn modelId="{A1007189-40F3-471A-B0CB-57475E779834}" type="presOf" srcId="{6929B178-A8A9-4C24-8E59-9715C208C774}" destId="{CA33DE36-704B-4FDD-AD8C-8C4E31C3E0C5}" srcOrd="0" destOrd="0" presId="urn:microsoft.com/office/officeart/2005/8/layout/vList3"/>
    <dgm:cxn modelId="{3C67A8FC-A3ED-4897-812C-CAB9D03EFC0C}" type="presOf" srcId="{826D8BC7-B12F-42BC-A288-2A312A74094F}" destId="{72F6E647-0760-4720-A5BA-0A50A49659C3}" srcOrd="0" destOrd="0" presId="urn:microsoft.com/office/officeart/2005/8/layout/vList3"/>
    <dgm:cxn modelId="{49DBA14E-6CA8-42E9-81EF-BF177A5723F6}" type="presOf" srcId="{4E02D53A-3AF4-4178-8E32-1128F02F3F32}" destId="{6174A4CB-2061-41CF-94BA-87E77F4CECE1}" srcOrd="0" destOrd="0" presId="urn:microsoft.com/office/officeart/2005/8/layout/vList3"/>
    <dgm:cxn modelId="{99708571-E28F-4266-BA90-88E11AABA0C5}" type="presParOf" srcId="{CA33DE36-704B-4FDD-AD8C-8C4E31C3E0C5}" destId="{1A81603A-3D30-4B5C-8978-F99F5210510B}" srcOrd="0" destOrd="0" presId="urn:microsoft.com/office/officeart/2005/8/layout/vList3"/>
    <dgm:cxn modelId="{4BFA197D-52BF-4AB8-BFCD-4F014CE6B50B}" type="presParOf" srcId="{1A81603A-3D30-4B5C-8978-F99F5210510B}" destId="{9A34BF68-D603-4BD2-AC79-18BE5D167E3B}" srcOrd="0" destOrd="0" presId="urn:microsoft.com/office/officeart/2005/8/layout/vList3"/>
    <dgm:cxn modelId="{870D6631-C189-4D04-9FB3-E77E51725BD6}" type="presParOf" srcId="{1A81603A-3D30-4B5C-8978-F99F5210510B}" destId="{72F6E647-0760-4720-A5BA-0A50A49659C3}" srcOrd="1" destOrd="0" presId="urn:microsoft.com/office/officeart/2005/8/layout/vList3"/>
    <dgm:cxn modelId="{D1AFB696-27FA-44AB-AE4C-DB9CFFA4DEE0}" type="presParOf" srcId="{CA33DE36-704B-4FDD-AD8C-8C4E31C3E0C5}" destId="{227EF76C-148E-449A-B400-335373F181F6}" srcOrd="1" destOrd="0" presId="urn:microsoft.com/office/officeart/2005/8/layout/vList3"/>
    <dgm:cxn modelId="{6CF503E8-F551-41EE-9033-D0E9032A4462}" type="presParOf" srcId="{CA33DE36-704B-4FDD-AD8C-8C4E31C3E0C5}" destId="{7AC9C3E1-81E9-46D6-A614-9455D1928396}" srcOrd="2" destOrd="0" presId="urn:microsoft.com/office/officeart/2005/8/layout/vList3"/>
    <dgm:cxn modelId="{1E022510-4BCF-4350-AC88-C4B5FA40E4E9}" type="presParOf" srcId="{7AC9C3E1-81E9-46D6-A614-9455D1928396}" destId="{6A1603B1-D537-4A11-B8B0-A8DA34C1CDE4}" srcOrd="0" destOrd="0" presId="urn:microsoft.com/office/officeart/2005/8/layout/vList3"/>
    <dgm:cxn modelId="{9BAC3A92-441A-4365-9C97-9A29AB6FC87E}" type="presParOf" srcId="{7AC9C3E1-81E9-46D6-A614-9455D1928396}" destId="{6174A4CB-2061-41CF-94BA-87E77F4CECE1}" srcOrd="1" destOrd="0" presId="urn:microsoft.com/office/officeart/2005/8/layout/vList3"/>
    <dgm:cxn modelId="{45431D71-9502-4905-B877-3FC2B77FEA8D}" type="presParOf" srcId="{CA33DE36-704B-4FDD-AD8C-8C4E31C3E0C5}" destId="{C0B4CBE8-71C5-4928-9839-5808FAA7D734}" srcOrd="3" destOrd="0" presId="urn:microsoft.com/office/officeart/2005/8/layout/vList3"/>
    <dgm:cxn modelId="{62FBFFD3-F621-4A2D-8AC4-366DC81B9AB8}" type="presParOf" srcId="{CA33DE36-704B-4FDD-AD8C-8C4E31C3E0C5}" destId="{432419E2-209A-4C39-B7FB-F4C8DC34A90E}" srcOrd="4" destOrd="0" presId="urn:microsoft.com/office/officeart/2005/8/layout/vList3"/>
    <dgm:cxn modelId="{6C88A258-91E7-48A4-AC19-C2581C299C2A}" type="presParOf" srcId="{432419E2-209A-4C39-B7FB-F4C8DC34A90E}" destId="{4A18BCE4-03D0-48B9-96EC-C057233CC724}" srcOrd="0" destOrd="0" presId="urn:microsoft.com/office/officeart/2005/8/layout/vList3"/>
    <dgm:cxn modelId="{66B0EAFD-2ECB-4649-B9B0-7C3505998E02}" type="presParOf" srcId="{432419E2-209A-4C39-B7FB-F4C8DC34A90E}" destId="{A32D1683-E695-4592-8681-424E6591AC1A}" srcOrd="1" destOrd="0" presId="urn:microsoft.com/office/officeart/2005/8/layout/vList3"/>
    <dgm:cxn modelId="{128BB505-EFE0-44E4-834E-9A75DC29932F}" type="presParOf" srcId="{CA33DE36-704B-4FDD-AD8C-8C4E31C3E0C5}" destId="{AB9B6B07-1565-4B6F-BC22-7351EFF2A19C}" srcOrd="5" destOrd="0" presId="urn:microsoft.com/office/officeart/2005/8/layout/vList3"/>
    <dgm:cxn modelId="{07257136-3420-4672-A4EA-67EA5A2570A6}" type="presParOf" srcId="{CA33DE36-704B-4FDD-AD8C-8C4E31C3E0C5}" destId="{77122C4F-6936-4940-9849-8E99242C0B64}" srcOrd="6" destOrd="0" presId="urn:microsoft.com/office/officeart/2005/8/layout/vList3"/>
    <dgm:cxn modelId="{194DDCF2-EAEB-4BC5-87FF-0C31DDB77D75}" type="presParOf" srcId="{77122C4F-6936-4940-9849-8E99242C0B64}" destId="{CA84BB8A-D701-4031-B809-96EEB4EE9114}" srcOrd="0" destOrd="0" presId="urn:microsoft.com/office/officeart/2005/8/layout/vList3"/>
    <dgm:cxn modelId="{A4A21EF9-C3D4-42AA-BD16-FAA760C863E9}" type="presParOf" srcId="{77122C4F-6936-4940-9849-8E99242C0B64}" destId="{977F9D8C-DC87-4145-AB73-0A300D94E4A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D98410-AB42-4F32-94AA-CEC50BF389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B62B9EB1-3A3A-4FB7-A1B4-A1046D0D7994}">
      <dgm:prSet custT="1"/>
      <dgm:spPr/>
      <dgm:t>
        <a:bodyPr/>
        <a:lstStyle/>
        <a:p>
          <a:pPr rtl="0"/>
          <a:r>
            <a:rPr lang="es-CO" sz="1400" dirty="0" smtClean="0"/>
            <a:t>Modelo de respuesta sísmica del suelo actualizado para el AMSS, la cual servirá de base para la </a:t>
          </a:r>
          <a:r>
            <a:rPr lang="es-CO" sz="1400" u="sng" dirty="0" smtClean="0"/>
            <a:t>conformación de la capa de amenaza del modelo CAPRA.</a:t>
          </a:r>
          <a:endParaRPr lang="es-SV" sz="1400" u="sng" dirty="0"/>
        </a:p>
      </dgm:t>
    </dgm:pt>
    <dgm:pt modelId="{BEB802C0-FBEB-4224-BBEB-D73037715D01}" type="parTrans" cxnId="{B060565B-5E79-43F1-BE5B-BA43C30B66D1}">
      <dgm:prSet/>
      <dgm:spPr/>
      <dgm:t>
        <a:bodyPr/>
        <a:lstStyle/>
        <a:p>
          <a:endParaRPr lang="es-SV" sz="1400"/>
        </a:p>
      </dgm:t>
    </dgm:pt>
    <dgm:pt modelId="{B4342A1A-819F-4C80-BC0D-7A6A5F8432B3}" type="sibTrans" cxnId="{B060565B-5E79-43F1-BE5B-BA43C30B66D1}">
      <dgm:prSet/>
      <dgm:spPr/>
      <dgm:t>
        <a:bodyPr/>
        <a:lstStyle/>
        <a:p>
          <a:endParaRPr lang="es-SV" sz="1400"/>
        </a:p>
      </dgm:t>
    </dgm:pt>
    <dgm:pt modelId="{39CD0E83-C1A5-4583-933B-F6F83BB60971}">
      <dgm:prSet custT="1"/>
      <dgm:spPr/>
      <dgm:t>
        <a:bodyPr/>
        <a:lstStyle/>
        <a:p>
          <a:pPr rtl="0"/>
          <a:r>
            <a:rPr lang="es-CO" sz="1400" dirty="0" smtClean="0"/>
            <a:t>Base de datos con información de predios de Salud, Educación y de Gobierno analizados, que</a:t>
          </a:r>
          <a:r>
            <a:rPr lang="es-SV" sz="1400" dirty="0" smtClean="0"/>
            <a:t> contienen la información de cada una de las edificaciones (altura, tipos constructivos, material utilizado, edades, etc.) y que servirán para la </a:t>
          </a:r>
          <a:r>
            <a:rPr lang="es-SV" sz="1400" u="sng" dirty="0" smtClean="0"/>
            <a:t>conformación de la capa de exposición del modelo de CAPRA.</a:t>
          </a:r>
          <a:endParaRPr lang="es-SV" sz="1400" u="sng" dirty="0"/>
        </a:p>
      </dgm:t>
    </dgm:pt>
    <dgm:pt modelId="{657B1445-569A-4B21-A943-12A937FE3034}" type="parTrans" cxnId="{73ECF7E5-F335-40B2-B0FC-A1139B057F7F}">
      <dgm:prSet/>
      <dgm:spPr/>
      <dgm:t>
        <a:bodyPr/>
        <a:lstStyle/>
        <a:p>
          <a:endParaRPr lang="es-SV" sz="1400"/>
        </a:p>
      </dgm:t>
    </dgm:pt>
    <dgm:pt modelId="{7F16A3EA-F3E3-43B9-B37F-CCEA1CA0BDA8}" type="sibTrans" cxnId="{73ECF7E5-F335-40B2-B0FC-A1139B057F7F}">
      <dgm:prSet/>
      <dgm:spPr/>
      <dgm:t>
        <a:bodyPr/>
        <a:lstStyle/>
        <a:p>
          <a:endParaRPr lang="es-SV" sz="1400"/>
        </a:p>
      </dgm:t>
    </dgm:pt>
    <dgm:pt modelId="{DEE93B2E-D954-47F2-813D-B14EA2CDD462}">
      <dgm:prSet custT="1"/>
      <dgm:spPr/>
      <dgm:t>
        <a:bodyPr/>
        <a:lstStyle/>
        <a:p>
          <a:pPr rtl="0"/>
          <a:r>
            <a:rPr lang="es-CO" sz="1400" dirty="0" smtClean="0"/>
            <a:t>Funciones de vulnerabilidad para los tipos constructivos  del AMSS.</a:t>
          </a:r>
          <a:endParaRPr lang="es-SV" sz="1400" dirty="0"/>
        </a:p>
      </dgm:t>
    </dgm:pt>
    <dgm:pt modelId="{36A78553-AAAC-4E29-A1FE-586754651CE5}" type="parTrans" cxnId="{EDB3259F-D7E6-4AC5-912F-F8BA0E113B01}">
      <dgm:prSet/>
      <dgm:spPr/>
      <dgm:t>
        <a:bodyPr/>
        <a:lstStyle/>
        <a:p>
          <a:endParaRPr lang="es-SV" sz="1400"/>
        </a:p>
      </dgm:t>
    </dgm:pt>
    <dgm:pt modelId="{46B72BB9-BB81-45F0-8CCD-4409F850395A}" type="sibTrans" cxnId="{EDB3259F-D7E6-4AC5-912F-F8BA0E113B01}">
      <dgm:prSet/>
      <dgm:spPr/>
      <dgm:t>
        <a:bodyPr/>
        <a:lstStyle/>
        <a:p>
          <a:endParaRPr lang="es-SV" sz="1400"/>
        </a:p>
      </dgm:t>
    </dgm:pt>
    <dgm:pt modelId="{06C06B3C-B5D5-4091-912E-F0158E56C3E6}">
      <dgm:prSet custT="1"/>
      <dgm:spPr/>
      <dgm:t>
        <a:bodyPr/>
        <a:lstStyle/>
        <a:p>
          <a:pPr rtl="0"/>
          <a:r>
            <a:rPr lang="es-CO" sz="1400" dirty="0" smtClean="0"/>
            <a:t>Cálculo  y distribución de daños y pérdidas esperadas para el AMSS.</a:t>
          </a:r>
          <a:endParaRPr lang="es-SV" sz="1400" dirty="0"/>
        </a:p>
      </dgm:t>
    </dgm:pt>
    <dgm:pt modelId="{483B32A3-0E38-47D6-8B0F-6926A2E8154D}" type="parTrans" cxnId="{C49DD6C1-08F6-4365-92D4-5E71C623FABE}">
      <dgm:prSet/>
      <dgm:spPr/>
      <dgm:t>
        <a:bodyPr/>
        <a:lstStyle/>
        <a:p>
          <a:endParaRPr lang="es-SV" sz="1400"/>
        </a:p>
      </dgm:t>
    </dgm:pt>
    <dgm:pt modelId="{5664446E-A0B7-41AC-9FE6-1EC264906E01}" type="sibTrans" cxnId="{C49DD6C1-08F6-4365-92D4-5E71C623FABE}">
      <dgm:prSet/>
      <dgm:spPr/>
      <dgm:t>
        <a:bodyPr/>
        <a:lstStyle/>
        <a:p>
          <a:endParaRPr lang="es-SV" sz="1400"/>
        </a:p>
      </dgm:t>
    </dgm:pt>
    <dgm:pt modelId="{B951CD36-FC70-4EC3-B5C5-44053F768C13}">
      <dgm:prSet custT="1"/>
      <dgm:spPr/>
      <dgm:t>
        <a:bodyPr/>
        <a:lstStyle/>
        <a:p>
          <a:pPr rtl="0"/>
          <a:r>
            <a:rPr lang="es-CO" sz="1400" dirty="0" smtClean="0"/>
            <a:t>Lineamientos para estrategia de reducción de riesgo sísmico para los portafolios Salud, Educación y Gobierno.</a:t>
          </a:r>
          <a:endParaRPr lang="es-SV" sz="1400" dirty="0"/>
        </a:p>
      </dgm:t>
    </dgm:pt>
    <dgm:pt modelId="{F2D06171-C131-496C-AE21-E3BCEC90D532}" type="parTrans" cxnId="{189D6FE8-DBD3-4242-A24E-B76D32599359}">
      <dgm:prSet/>
      <dgm:spPr/>
      <dgm:t>
        <a:bodyPr/>
        <a:lstStyle/>
        <a:p>
          <a:endParaRPr lang="es-SV" sz="1400"/>
        </a:p>
      </dgm:t>
    </dgm:pt>
    <dgm:pt modelId="{C7E48310-B93E-4E78-8FB8-E4E1A2B72F89}" type="sibTrans" cxnId="{189D6FE8-DBD3-4242-A24E-B76D32599359}">
      <dgm:prSet/>
      <dgm:spPr/>
      <dgm:t>
        <a:bodyPr/>
        <a:lstStyle/>
        <a:p>
          <a:endParaRPr lang="es-SV" sz="1400"/>
        </a:p>
      </dgm:t>
    </dgm:pt>
    <dgm:pt modelId="{591139A6-7D2E-4BA0-B03E-BC24F8C0F2BF}">
      <dgm:prSet custT="1"/>
      <dgm:spPr/>
      <dgm:t>
        <a:bodyPr/>
        <a:lstStyle/>
        <a:p>
          <a:pPr rtl="0"/>
          <a:r>
            <a:rPr lang="es-CO" sz="1400" dirty="0" smtClean="0"/>
            <a:t>Identificación de necesidades para adelantar el Proyecto de Microzonificación sísmica.</a:t>
          </a:r>
          <a:endParaRPr lang="es-SV" sz="1400" dirty="0"/>
        </a:p>
      </dgm:t>
    </dgm:pt>
    <dgm:pt modelId="{F481ADA9-456F-461C-BDF4-0D343A0C42D6}" type="parTrans" cxnId="{1C9A022B-1203-42C7-ACF9-236F3D9D2827}">
      <dgm:prSet/>
      <dgm:spPr/>
      <dgm:t>
        <a:bodyPr/>
        <a:lstStyle/>
        <a:p>
          <a:endParaRPr lang="es-SV" sz="1400"/>
        </a:p>
      </dgm:t>
    </dgm:pt>
    <dgm:pt modelId="{18381C1A-C942-4746-ABB7-AD80AFA5281A}" type="sibTrans" cxnId="{1C9A022B-1203-42C7-ACF9-236F3D9D2827}">
      <dgm:prSet/>
      <dgm:spPr/>
      <dgm:t>
        <a:bodyPr/>
        <a:lstStyle/>
        <a:p>
          <a:endParaRPr lang="es-SV" sz="1400"/>
        </a:p>
      </dgm:t>
    </dgm:pt>
    <dgm:pt modelId="{0BCCC149-0A66-405E-8C4B-01E1F972E0A0}">
      <dgm:prSet custT="1"/>
      <dgm:spPr/>
      <dgm:t>
        <a:bodyPr/>
        <a:lstStyle/>
        <a:p>
          <a:pPr rtl="0"/>
          <a:endParaRPr lang="es-SV" sz="1400" b="0" i="0" baseline="0" dirty="0"/>
        </a:p>
      </dgm:t>
    </dgm:pt>
    <dgm:pt modelId="{A2838645-2031-4905-B3A1-CC4648A66A7B}" type="parTrans" cxnId="{AF82D947-09CB-48EB-B69C-BAA04235D2CC}">
      <dgm:prSet/>
      <dgm:spPr/>
      <dgm:t>
        <a:bodyPr/>
        <a:lstStyle/>
        <a:p>
          <a:endParaRPr lang="es-SV" sz="1400"/>
        </a:p>
      </dgm:t>
    </dgm:pt>
    <dgm:pt modelId="{89783F86-CAF3-421F-ABCD-5904CF0BF0B7}" type="sibTrans" cxnId="{AF82D947-09CB-48EB-B69C-BAA04235D2CC}">
      <dgm:prSet/>
      <dgm:spPr/>
      <dgm:t>
        <a:bodyPr/>
        <a:lstStyle/>
        <a:p>
          <a:endParaRPr lang="es-SV" sz="1400"/>
        </a:p>
      </dgm:t>
    </dgm:pt>
    <dgm:pt modelId="{226C254A-E40B-467E-B706-1AC5186A2A0E}" type="pres">
      <dgm:prSet presAssocID="{75D98410-AB42-4F32-94AA-CEC50BF389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63F477AF-79D8-411F-B720-E30177FC849D}" type="pres">
      <dgm:prSet presAssocID="{B62B9EB1-3A3A-4FB7-A1B4-A1046D0D7994}" presName="parentText" presStyleLbl="node1" presStyleIdx="0" presStyleCnt="6" custScaleY="84307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718C0FA-2783-4B01-A699-F384C028409D}" type="pres">
      <dgm:prSet presAssocID="{B4342A1A-819F-4C80-BC0D-7A6A5F8432B3}" presName="spacer" presStyleCnt="0"/>
      <dgm:spPr/>
    </dgm:pt>
    <dgm:pt modelId="{88243A5E-7E8D-4F6B-988C-2F55B4F67261}" type="pres">
      <dgm:prSet presAssocID="{39CD0E83-C1A5-4583-933B-F6F83BB60971}" presName="parentText" presStyleLbl="node1" presStyleIdx="1" presStyleCnt="6" custScaleY="121138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F4A6A87-519A-4632-94D0-5F697E130E9C}" type="pres">
      <dgm:prSet presAssocID="{7F16A3EA-F3E3-43B9-B37F-CCEA1CA0BDA8}" presName="spacer" presStyleCnt="0"/>
      <dgm:spPr/>
    </dgm:pt>
    <dgm:pt modelId="{1C955081-44EB-4F90-9162-F08F453E694A}" type="pres">
      <dgm:prSet presAssocID="{DEE93B2E-D954-47F2-813D-B14EA2CDD462}" presName="parentText" presStyleLbl="node1" presStyleIdx="2" presStyleCnt="6" custScaleY="74792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515E256-EE1A-4162-A2FB-BEFFD3BAFF03}" type="pres">
      <dgm:prSet presAssocID="{46B72BB9-BB81-45F0-8CCD-4409F850395A}" presName="spacer" presStyleCnt="0"/>
      <dgm:spPr/>
    </dgm:pt>
    <dgm:pt modelId="{149D74B6-7B59-40EF-B668-487C740D8227}" type="pres">
      <dgm:prSet presAssocID="{06C06B3C-B5D5-4091-912E-F0158E56C3E6}" presName="parentText" presStyleLbl="node1" presStyleIdx="3" presStyleCnt="6" custScaleY="61038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553DB81C-B237-4DB1-8E35-BDEF54F69837}" type="pres">
      <dgm:prSet presAssocID="{5664446E-A0B7-41AC-9FE6-1EC264906E01}" presName="spacer" presStyleCnt="0"/>
      <dgm:spPr/>
    </dgm:pt>
    <dgm:pt modelId="{00CED235-3389-4651-BBB7-BE2DB6A0F8F7}" type="pres">
      <dgm:prSet presAssocID="{B951CD36-FC70-4EC3-B5C5-44053F768C13}" presName="parentText" presStyleLbl="node1" presStyleIdx="4" presStyleCnt="6" custScaleY="77470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A47B8F4-1683-42EE-964C-8E2F4450BE49}" type="pres">
      <dgm:prSet presAssocID="{C7E48310-B93E-4E78-8FB8-E4E1A2B72F89}" presName="spacer" presStyleCnt="0"/>
      <dgm:spPr/>
    </dgm:pt>
    <dgm:pt modelId="{0638B774-DEF5-4227-BE0A-00F92D0F49E2}" type="pres">
      <dgm:prSet presAssocID="{591139A6-7D2E-4BA0-B03E-BC24F8C0F2BF}" presName="parentText" presStyleLbl="node1" presStyleIdx="5" presStyleCnt="6" custScaleY="60231">
        <dgm:presLayoutVars>
          <dgm:chMax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DDEA6E1-194E-4199-A3C9-E9BD855C9A14}" type="pres">
      <dgm:prSet presAssocID="{591139A6-7D2E-4BA0-B03E-BC24F8C0F2B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189D6FE8-DBD3-4242-A24E-B76D32599359}" srcId="{75D98410-AB42-4F32-94AA-CEC50BF389F1}" destId="{B951CD36-FC70-4EC3-B5C5-44053F768C13}" srcOrd="4" destOrd="0" parTransId="{F2D06171-C131-496C-AE21-E3BCEC90D532}" sibTransId="{C7E48310-B93E-4E78-8FB8-E4E1A2B72F89}"/>
    <dgm:cxn modelId="{AF82D947-09CB-48EB-B69C-BAA04235D2CC}" srcId="{591139A6-7D2E-4BA0-B03E-BC24F8C0F2BF}" destId="{0BCCC149-0A66-405E-8C4B-01E1F972E0A0}" srcOrd="0" destOrd="0" parTransId="{A2838645-2031-4905-B3A1-CC4648A66A7B}" sibTransId="{89783F86-CAF3-421F-ABCD-5904CF0BF0B7}"/>
    <dgm:cxn modelId="{B060565B-5E79-43F1-BE5B-BA43C30B66D1}" srcId="{75D98410-AB42-4F32-94AA-CEC50BF389F1}" destId="{B62B9EB1-3A3A-4FB7-A1B4-A1046D0D7994}" srcOrd="0" destOrd="0" parTransId="{BEB802C0-FBEB-4224-BBEB-D73037715D01}" sibTransId="{B4342A1A-819F-4C80-BC0D-7A6A5F8432B3}"/>
    <dgm:cxn modelId="{75CE78C0-BA82-482F-A2F4-E6B2DBD0AEB0}" type="presOf" srcId="{DEE93B2E-D954-47F2-813D-B14EA2CDD462}" destId="{1C955081-44EB-4F90-9162-F08F453E694A}" srcOrd="0" destOrd="0" presId="urn:microsoft.com/office/officeart/2005/8/layout/vList2"/>
    <dgm:cxn modelId="{1C9A022B-1203-42C7-ACF9-236F3D9D2827}" srcId="{75D98410-AB42-4F32-94AA-CEC50BF389F1}" destId="{591139A6-7D2E-4BA0-B03E-BC24F8C0F2BF}" srcOrd="5" destOrd="0" parTransId="{F481ADA9-456F-461C-BDF4-0D343A0C42D6}" sibTransId="{18381C1A-C942-4746-ABB7-AD80AFA5281A}"/>
    <dgm:cxn modelId="{5D421F0D-DC5B-4BB2-98D7-DDEAB85DC163}" type="presOf" srcId="{B951CD36-FC70-4EC3-B5C5-44053F768C13}" destId="{00CED235-3389-4651-BBB7-BE2DB6A0F8F7}" srcOrd="0" destOrd="0" presId="urn:microsoft.com/office/officeart/2005/8/layout/vList2"/>
    <dgm:cxn modelId="{76A620B6-E3E0-4EE5-8EC5-B1443051C1DB}" type="presOf" srcId="{75D98410-AB42-4F32-94AA-CEC50BF389F1}" destId="{226C254A-E40B-467E-B706-1AC5186A2A0E}" srcOrd="0" destOrd="0" presId="urn:microsoft.com/office/officeart/2005/8/layout/vList2"/>
    <dgm:cxn modelId="{73ECF7E5-F335-40B2-B0FC-A1139B057F7F}" srcId="{75D98410-AB42-4F32-94AA-CEC50BF389F1}" destId="{39CD0E83-C1A5-4583-933B-F6F83BB60971}" srcOrd="1" destOrd="0" parTransId="{657B1445-569A-4B21-A943-12A937FE3034}" sibTransId="{7F16A3EA-F3E3-43B9-B37F-CCEA1CA0BDA8}"/>
    <dgm:cxn modelId="{C49DD6C1-08F6-4365-92D4-5E71C623FABE}" srcId="{75D98410-AB42-4F32-94AA-CEC50BF389F1}" destId="{06C06B3C-B5D5-4091-912E-F0158E56C3E6}" srcOrd="3" destOrd="0" parTransId="{483B32A3-0E38-47D6-8B0F-6926A2E8154D}" sibTransId="{5664446E-A0B7-41AC-9FE6-1EC264906E01}"/>
    <dgm:cxn modelId="{F8F49A9F-B188-4ADA-8D11-321289B05DAE}" type="presOf" srcId="{39CD0E83-C1A5-4583-933B-F6F83BB60971}" destId="{88243A5E-7E8D-4F6B-988C-2F55B4F67261}" srcOrd="0" destOrd="0" presId="urn:microsoft.com/office/officeart/2005/8/layout/vList2"/>
    <dgm:cxn modelId="{FBAF8106-9D2B-4623-AD39-2CCE6A910FB8}" type="presOf" srcId="{06C06B3C-B5D5-4091-912E-F0158E56C3E6}" destId="{149D74B6-7B59-40EF-B668-487C740D8227}" srcOrd="0" destOrd="0" presId="urn:microsoft.com/office/officeart/2005/8/layout/vList2"/>
    <dgm:cxn modelId="{126F1F5B-5725-4145-97EA-5340D0A66BF2}" type="presOf" srcId="{591139A6-7D2E-4BA0-B03E-BC24F8C0F2BF}" destId="{0638B774-DEF5-4227-BE0A-00F92D0F49E2}" srcOrd="0" destOrd="0" presId="urn:microsoft.com/office/officeart/2005/8/layout/vList2"/>
    <dgm:cxn modelId="{2703F22A-9FC5-40BC-AA70-15ED58A131C9}" type="presOf" srcId="{B62B9EB1-3A3A-4FB7-A1B4-A1046D0D7994}" destId="{63F477AF-79D8-411F-B720-E30177FC849D}" srcOrd="0" destOrd="0" presId="urn:microsoft.com/office/officeart/2005/8/layout/vList2"/>
    <dgm:cxn modelId="{1BCA4F8B-61F3-4744-ACD3-C7034B5BB4B0}" type="presOf" srcId="{0BCCC149-0A66-405E-8C4B-01E1F972E0A0}" destId="{4DDEA6E1-194E-4199-A3C9-E9BD855C9A14}" srcOrd="0" destOrd="0" presId="urn:microsoft.com/office/officeart/2005/8/layout/vList2"/>
    <dgm:cxn modelId="{EDB3259F-D7E6-4AC5-912F-F8BA0E113B01}" srcId="{75D98410-AB42-4F32-94AA-CEC50BF389F1}" destId="{DEE93B2E-D954-47F2-813D-B14EA2CDD462}" srcOrd="2" destOrd="0" parTransId="{36A78553-AAAC-4E29-A1FE-586754651CE5}" sibTransId="{46B72BB9-BB81-45F0-8CCD-4409F850395A}"/>
    <dgm:cxn modelId="{EE6CE724-A353-4793-BB97-C71065E200BB}" type="presParOf" srcId="{226C254A-E40B-467E-B706-1AC5186A2A0E}" destId="{63F477AF-79D8-411F-B720-E30177FC849D}" srcOrd="0" destOrd="0" presId="urn:microsoft.com/office/officeart/2005/8/layout/vList2"/>
    <dgm:cxn modelId="{7A1A8BB7-7119-4FFE-A15B-5AF06A31D82F}" type="presParOf" srcId="{226C254A-E40B-467E-B706-1AC5186A2A0E}" destId="{8718C0FA-2783-4B01-A699-F384C028409D}" srcOrd="1" destOrd="0" presId="urn:microsoft.com/office/officeart/2005/8/layout/vList2"/>
    <dgm:cxn modelId="{17EFA5DB-FB4A-488C-AD95-5CCA508DE867}" type="presParOf" srcId="{226C254A-E40B-467E-B706-1AC5186A2A0E}" destId="{88243A5E-7E8D-4F6B-988C-2F55B4F67261}" srcOrd="2" destOrd="0" presId="urn:microsoft.com/office/officeart/2005/8/layout/vList2"/>
    <dgm:cxn modelId="{D3D40A99-BAAB-4347-810F-AF6307E23079}" type="presParOf" srcId="{226C254A-E40B-467E-B706-1AC5186A2A0E}" destId="{FF4A6A87-519A-4632-94D0-5F697E130E9C}" srcOrd="3" destOrd="0" presId="urn:microsoft.com/office/officeart/2005/8/layout/vList2"/>
    <dgm:cxn modelId="{EA0556AE-E2FF-4EC2-8CD2-5DA177493FAF}" type="presParOf" srcId="{226C254A-E40B-467E-B706-1AC5186A2A0E}" destId="{1C955081-44EB-4F90-9162-F08F453E694A}" srcOrd="4" destOrd="0" presId="urn:microsoft.com/office/officeart/2005/8/layout/vList2"/>
    <dgm:cxn modelId="{57611793-7FCD-481A-8E51-DB6413A5CCFF}" type="presParOf" srcId="{226C254A-E40B-467E-B706-1AC5186A2A0E}" destId="{E515E256-EE1A-4162-A2FB-BEFFD3BAFF03}" srcOrd="5" destOrd="0" presId="urn:microsoft.com/office/officeart/2005/8/layout/vList2"/>
    <dgm:cxn modelId="{50DCF2E0-8F80-4662-88D6-05EF3CC1D646}" type="presParOf" srcId="{226C254A-E40B-467E-B706-1AC5186A2A0E}" destId="{149D74B6-7B59-40EF-B668-487C740D8227}" srcOrd="6" destOrd="0" presId="urn:microsoft.com/office/officeart/2005/8/layout/vList2"/>
    <dgm:cxn modelId="{D7A03336-BDDD-478A-96A8-20FDD9DC7994}" type="presParOf" srcId="{226C254A-E40B-467E-B706-1AC5186A2A0E}" destId="{553DB81C-B237-4DB1-8E35-BDEF54F69837}" srcOrd="7" destOrd="0" presId="urn:microsoft.com/office/officeart/2005/8/layout/vList2"/>
    <dgm:cxn modelId="{DE105C22-D3F2-4E28-BD9A-27720BABC648}" type="presParOf" srcId="{226C254A-E40B-467E-B706-1AC5186A2A0E}" destId="{00CED235-3389-4651-BBB7-BE2DB6A0F8F7}" srcOrd="8" destOrd="0" presId="urn:microsoft.com/office/officeart/2005/8/layout/vList2"/>
    <dgm:cxn modelId="{035B924D-7A28-4FAD-8A7C-B1EDAEE42B34}" type="presParOf" srcId="{226C254A-E40B-467E-B706-1AC5186A2A0E}" destId="{8A47B8F4-1683-42EE-964C-8E2F4450BE49}" srcOrd="9" destOrd="0" presId="urn:microsoft.com/office/officeart/2005/8/layout/vList2"/>
    <dgm:cxn modelId="{B2D9ABBC-E4E7-4679-8951-58473C8CAE79}" type="presParOf" srcId="{226C254A-E40B-467E-B706-1AC5186A2A0E}" destId="{0638B774-DEF5-4227-BE0A-00F92D0F49E2}" srcOrd="10" destOrd="0" presId="urn:microsoft.com/office/officeart/2005/8/layout/vList2"/>
    <dgm:cxn modelId="{D8210256-5C6C-499D-A0EF-6AD92B392403}" type="presParOf" srcId="{226C254A-E40B-467E-B706-1AC5186A2A0E}" destId="{4DDEA6E1-194E-4199-A3C9-E9BD855C9A14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3E2C43-FD98-4721-82CB-77FC240DDAA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5D63C676-9E47-48B0-87C3-DC48069D1419}">
      <dgm:prSet/>
      <dgm:spPr/>
      <dgm:t>
        <a:bodyPr/>
        <a:lstStyle/>
        <a:p>
          <a:pPr algn="l" rtl="0"/>
          <a:r>
            <a:rPr lang="es-CO" dirty="0" smtClean="0"/>
            <a:t>Elaboración del Plan de Prevención y Atención de Desastres por riesgo sísmico. </a:t>
          </a:r>
          <a:endParaRPr lang="es-SV" dirty="0"/>
        </a:p>
      </dgm:t>
    </dgm:pt>
    <dgm:pt modelId="{CF5F4C8F-33A8-450E-855E-53433C18C7B7}" type="parTrans" cxnId="{3B08361E-51B2-4072-99BF-BA97A7199321}">
      <dgm:prSet/>
      <dgm:spPr/>
      <dgm:t>
        <a:bodyPr/>
        <a:lstStyle/>
        <a:p>
          <a:endParaRPr lang="es-SV"/>
        </a:p>
      </dgm:t>
    </dgm:pt>
    <dgm:pt modelId="{664FD61E-4529-412E-B5EB-8BFF187C98A8}" type="sibTrans" cxnId="{3B08361E-51B2-4072-99BF-BA97A7199321}">
      <dgm:prSet/>
      <dgm:spPr/>
      <dgm:t>
        <a:bodyPr/>
        <a:lstStyle/>
        <a:p>
          <a:endParaRPr lang="es-SV"/>
        </a:p>
      </dgm:t>
    </dgm:pt>
    <dgm:pt modelId="{FE4D685C-7B1B-4447-903C-B6868ADAE4AA}">
      <dgm:prSet/>
      <dgm:spPr/>
      <dgm:t>
        <a:bodyPr/>
        <a:lstStyle/>
        <a:p>
          <a:pPr algn="l" rtl="0"/>
          <a:r>
            <a:rPr lang="es-CO" dirty="0" smtClean="0"/>
            <a:t>Formulación del Proyecto de Microzonificación sísmica para el AMSS.</a:t>
          </a:r>
          <a:endParaRPr lang="es-SV" dirty="0"/>
        </a:p>
      </dgm:t>
    </dgm:pt>
    <dgm:pt modelId="{EC7270D3-C3DB-4130-AA35-DFD25D955954}" type="parTrans" cxnId="{338804C0-734A-4CDB-B395-5BBCE6972919}">
      <dgm:prSet/>
      <dgm:spPr/>
      <dgm:t>
        <a:bodyPr/>
        <a:lstStyle/>
        <a:p>
          <a:endParaRPr lang="es-SV"/>
        </a:p>
      </dgm:t>
    </dgm:pt>
    <dgm:pt modelId="{62C30E56-8A0A-4110-8259-ECC95CD0C2DF}" type="sibTrans" cxnId="{338804C0-734A-4CDB-B395-5BBCE6972919}">
      <dgm:prSet/>
      <dgm:spPr/>
      <dgm:t>
        <a:bodyPr/>
        <a:lstStyle/>
        <a:p>
          <a:endParaRPr lang="es-SV"/>
        </a:p>
      </dgm:t>
    </dgm:pt>
    <dgm:pt modelId="{09C3C873-F63B-414E-986A-CFC1FB4CEEE9}">
      <dgm:prSet/>
      <dgm:spPr/>
      <dgm:t>
        <a:bodyPr/>
        <a:lstStyle/>
        <a:p>
          <a:pPr algn="l" rtl="0"/>
          <a:r>
            <a:rPr lang="es-CO" dirty="0" smtClean="0"/>
            <a:t>Planes de reforzamiento estructural en edificaciones prioritarias.</a:t>
          </a:r>
          <a:endParaRPr lang="es-SV" dirty="0"/>
        </a:p>
      </dgm:t>
    </dgm:pt>
    <dgm:pt modelId="{4B7FC7A5-2761-4FCE-86B1-F04D94A8BF13}" type="parTrans" cxnId="{5E1207FB-85B4-465B-BDC3-98490CDE3C71}">
      <dgm:prSet/>
      <dgm:spPr/>
      <dgm:t>
        <a:bodyPr/>
        <a:lstStyle/>
        <a:p>
          <a:endParaRPr lang="es-SV"/>
        </a:p>
      </dgm:t>
    </dgm:pt>
    <dgm:pt modelId="{723C2086-F281-47C3-92D8-2A5D2750640A}" type="sibTrans" cxnId="{5E1207FB-85B4-465B-BDC3-98490CDE3C71}">
      <dgm:prSet/>
      <dgm:spPr/>
      <dgm:t>
        <a:bodyPr/>
        <a:lstStyle/>
        <a:p>
          <a:endParaRPr lang="es-SV"/>
        </a:p>
      </dgm:t>
    </dgm:pt>
    <dgm:pt modelId="{43CBC60B-25D0-40A7-8A77-A0A132A62347}">
      <dgm:prSet/>
      <dgm:spPr/>
      <dgm:t>
        <a:bodyPr/>
        <a:lstStyle/>
        <a:p>
          <a:pPr algn="l" rtl="0"/>
          <a:r>
            <a:rPr lang="es-CO" dirty="0" smtClean="0"/>
            <a:t>Mejorar el análisis de las curvas de vulnerabilidad.</a:t>
          </a:r>
          <a:endParaRPr lang="es-CO" dirty="0"/>
        </a:p>
      </dgm:t>
    </dgm:pt>
    <dgm:pt modelId="{AE1131EF-B4CB-4329-9063-9232AB15C101}" type="parTrans" cxnId="{93040889-4125-4A02-A157-00E4FC756CB9}">
      <dgm:prSet/>
      <dgm:spPr/>
      <dgm:t>
        <a:bodyPr/>
        <a:lstStyle/>
        <a:p>
          <a:endParaRPr lang="es-SV"/>
        </a:p>
      </dgm:t>
    </dgm:pt>
    <dgm:pt modelId="{783B9D32-2075-4212-A4E8-63D66FD44776}" type="sibTrans" cxnId="{93040889-4125-4A02-A157-00E4FC756CB9}">
      <dgm:prSet/>
      <dgm:spPr/>
      <dgm:t>
        <a:bodyPr/>
        <a:lstStyle/>
        <a:p>
          <a:endParaRPr lang="es-SV"/>
        </a:p>
      </dgm:t>
    </dgm:pt>
    <dgm:pt modelId="{276BE1C2-D80E-4447-8E73-89F4B704C87B}">
      <dgm:prSet/>
      <dgm:spPr/>
      <dgm:t>
        <a:bodyPr/>
        <a:lstStyle/>
        <a:p>
          <a:pPr algn="l" rtl="0"/>
          <a:r>
            <a:rPr lang="es-CO" dirty="0" smtClean="0"/>
            <a:t>Lineamientos para ordenamiento territorial.</a:t>
          </a:r>
          <a:endParaRPr lang="es-SV" dirty="0"/>
        </a:p>
      </dgm:t>
    </dgm:pt>
    <dgm:pt modelId="{D2D31537-7056-48F0-BF7D-EB0E30F35F69}" type="parTrans" cxnId="{6FEC8FE8-8418-4493-8083-8310AA455D2B}">
      <dgm:prSet/>
      <dgm:spPr/>
      <dgm:t>
        <a:bodyPr/>
        <a:lstStyle/>
        <a:p>
          <a:endParaRPr lang="es-SV"/>
        </a:p>
      </dgm:t>
    </dgm:pt>
    <dgm:pt modelId="{4966C70F-9418-4727-81BE-8EDED6D02B5D}" type="sibTrans" cxnId="{6FEC8FE8-8418-4493-8083-8310AA455D2B}">
      <dgm:prSet/>
      <dgm:spPr/>
      <dgm:t>
        <a:bodyPr/>
        <a:lstStyle/>
        <a:p>
          <a:endParaRPr lang="es-SV"/>
        </a:p>
      </dgm:t>
    </dgm:pt>
    <dgm:pt modelId="{5B90FA9E-BEC5-4C86-BA7E-0F167C5DFFC3}">
      <dgm:prSet/>
      <dgm:spPr/>
      <dgm:t>
        <a:bodyPr/>
        <a:lstStyle/>
        <a:p>
          <a:pPr algn="l" rtl="0"/>
          <a:r>
            <a:rPr lang="es-CO" dirty="0" smtClean="0"/>
            <a:t>Promover el mejoramiento de los códigos de diseño y construcción.</a:t>
          </a:r>
          <a:endParaRPr lang="es-SV" dirty="0"/>
        </a:p>
      </dgm:t>
    </dgm:pt>
    <dgm:pt modelId="{C819D191-511E-4A35-8519-362AF322EE4F}" type="parTrans" cxnId="{2516CCC4-1B58-4C35-8B18-84437047DD2B}">
      <dgm:prSet/>
      <dgm:spPr/>
      <dgm:t>
        <a:bodyPr/>
        <a:lstStyle/>
        <a:p>
          <a:endParaRPr lang="es-SV"/>
        </a:p>
      </dgm:t>
    </dgm:pt>
    <dgm:pt modelId="{EBA7805E-E9C2-4DF9-AA5F-B2E080385702}" type="sibTrans" cxnId="{2516CCC4-1B58-4C35-8B18-84437047DD2B}">
      <dgm:prSet/>
      <dgm:spPr/>
      <dgm:t>
        <a:bodyPr/>
        <a:lstStyle/>
        <a:p>
          <a:endParaRPr lang="es-SV"/>
        </a:p>
      </dgm:t>
    </dgm:pt>
    <dgm:pt modelId="{DF736DE9-D3C1-4008-AF9B-C2C2DFD68E6A}" type="pres">
      <dgm:prSet presAssocID="{003E2C43-FD98-4721-82CB-77FC240DDA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3FC603D-72AA-404B-BE29-615BC50157F0}" type="pres">
      <dgm:prSet presAssocID="{5D63C676-9E47-48B0-87C3-DC48069D1419}" presName="linNode" presStyleCnt="0"/>
      <dgm:spPr/>
    </dgm:pt>
    <dgm:pt modelId="{0A605CD7-F714-4CA3-8973-363DF92A2C2B}" type="pres">
      <dgm:prSet presAssocID="{5D63C676-9E47-48B0-87C3-DC48069D1419}" presName="parentText" presStyleLbl="node1" presStyleIdx="0" presStyleCnt="6" custScaleX="13111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4931A27-7F99-461B-B681-39B9F9C2424B}" type="pres">
      <dgm:prSet presAssocID="{664FD61E-4529-412E-B5EB-8BFF187C98A8}" presName="sp" presStyleCnt="0"/>
      <dgm:spPr/>
    </dgm:pt>
    <dgm:pt modelId="{F6C9AA2F-746A-4D20-86AE-448A3300279C}" type="pres">
      <dgm:prSet presAssocID="{FE4D685C-7B1B-4447-903C-B6868ADAE4AA}" presName="linNode" presStyleCnt="0"/>
      <dgm:spPr/>
    </dgm:pt>
    <dgm:pt modelId="{0FB0A743-8D3B-4B69-8FBD-43D685EA351B}" type="pres">
      <dgm:prSet presAssocID="{FE4D685C-7B1B-4447-903C-B6868ADAE4AA}" presName="parentText" presStyleLbl="node1" presStyleIdx="1" presStyleCnt="6" custScaleX="13111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6FD94BC-B6F6-4852-97A7-FFD3FDFD4F6C}" type="pres">
      <dgm:prSet presAssocID="{62C30E56-8A0A-4110-8259-ECC95CD0C2DF}" presName="sp" presStyleCnt="0"/>
      <dgm:spPr/>
    </dgm:pt>
    <dgm:pt modelId="{B2379DCF-132E-437C-AF2F-50385C5C1DB6}" type="pres">
      <dgm:prSet presAssocID="{09C3C873-F63B-414E-986A-CFC1FB4CEEE9}" presName="linNode" presStyleCnt="0"/>
      <dgm:spPr/>
    </dgm:pt>
    <dgm:pt modelId="{615CE526-6ADF-459C-AF96-710730B0DD29}" type="pres">
      <dgm:prSet presAssocID="{09C3C873-F63B-414E-986A-CFC1FB4CEEE9}" presName="parentText" presStyleLbl="node1" presStyleIdx="2" presStyleCnt="6" custScaleX="13111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DE6FFEE-A1FE-46C9-BB5A-65F4417D4CE8}" type="pres">
      <dgm:prSet presAssocID="{723C2086-F281-47C3-92D8-2A5D2750640A}" presName="sp" presStyleCnt="0"/>
      <dgm:spPr/>
    </dgm:pt>
    <dgm:pt modelId="{83620E58-1DD4-431C-B04B-2DF46CBEFEE0}" type="pres">
      <dgm:prSet presAssocID="{43CBC60B-25D0-40A7-8A77-A0A132A62347}" presName="linNode" presStyleCnt="0"/>
      <dgm:spPr/>
    </dgm:pt>
    <dgm:pt modelId="{10EB2F90-E7B0-4D7D-BCDD-341D32D97695}" type="pres">
      <dgm:prSet presAssocID="{43CBC60B-25D0-40A7-8A77-A0A132A62347}" presName="parentText" presStyleLbl="node1" presStyleIdx="3" presStyleCnt="6" custScaleX="131116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9540D96-84F9-4DB4-A9F7-BC3DFA1D3FCB}" type="pres">
      <dgm:prSet presAssocID="{783B9D32-2075-4212-A4E8-63D66FD44776}" presName="sp" presStyleCnt="0"/>
      <dgm:spPr/>
    </dgm:pt>
    <dgm:pt modelId="{70E243C6-891F-4C2C-9087-2296A1D02345}" type="pres">
      <dgm:prSet presAssocID="{276BE1C2-D80E-4447-8E73-89F4B704C87B}" presName="linNode" presStyleCnt="0"/>
      <dgm:spPr/>
    </dgm:pt>
    <dgm:pt modelId="{193C87F2-5C2D-4CD6-A0A1-86A73DC0F67D}" type="pres">
      <dgm:prSet presAssocID="{276BE1C2-D80E-4447-8E73-89F4B704C87B}" presName="parentText" presStyleLbl="node1" presStyleIdx="4" presStyleCnt="6" custScaleX="131111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98BF692-8374-4876-AB64-3625BC19548C}" type="pres">
      <dgm:prSet presAssocID="{4966C70F-9418-4727-81BE-8EDED6D02B5D}" presName="sp" presStyleCnt="0"/>
      <dgm:spPr/>
    </dgm:pt>
    <dgm:pt modelId="{8E47BAD2-DE94-4FF8-8E45-D0E829E68262}" type="pres">
      <dgm:prSet presAssocID="{5B90FA9E-BEC5-4C86-BA7E-0F167C5DFFC3}" presName="linNode" presStyleCnt="0"/>
      <dgm:spPr/>
    </dgm:pt>
    <dgm:pt modelId="{2C643543-FE44-4731-85FD-18C488C97ABC}" type="pres">
      <dgm:prSet presAssocID="{5B90FA9E-BEC5-4C86-BA7E-0F167C5DFFC3}" presName="parentText" presStyleLbl="node1" presStyleIdx="5" presStyleCnt="6" custScaleX="131117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324E7EE4-27BE-4737-8F89-7A964F805267}" type="presOf" srcId="{FE4D685C-7B1B-4447-903C-B6868ADAE4AA}" destId="{0FB0A743-8D3B-4B69-8FBD-43D685EA351B}" srcOrd="0" destOrd="0" presId="urn:microsoft.com/office/officeart/2005/8/layout/vList5"/>
    <dgm:cxn modelId="{338804C0-734A-4CDB-B395-5BBCE6972919}" srcId="{003E2C43-FD98-4721-82CB-77FC240DDAA1}" destId="{FE4D685C-7B1B-4447-903C-B6868ADAE4AA}" srcOrd="1" destOrd="0" parTransId="{EC7270D3-C3DB-4130-AA35-DFD25D955954}" sibTransId="{62C30E56-8A0A-4110-8259-ECC95CD0C2DF}"/>
    <dgm:cxn modelId="{93040889-4125-4A02-A157-00E4FC756CB9}" srcId="{003E2C43-FD98-4721-82CB-77FC240DDAA1}" destId="{43CBC60B-25D0-40A7-8A77-A0A132A62347}" srcOrd="3" destOrd="0" parTransId="{AE1131EF-B4CB-4329-9063-9232AB15C101}" sibTransId="{783B9D32-2075-4212-A4E8-63D66FD44776}"/>
    <dgm:cxn modelId="{8CB4AA0C-A22E-4036-8363-6FBFDB8C8C00}" type="presOf" srcId="{43CBC60B-25D0-40A7-8A77-A0A132A62347}" destId="{10EB2F90-E7B0-4D7D-BCDD-341D32D97695}" srcOrd="0" destOrd="0" presId="urn:microsoft.com/office/officeart/2005/8/layout/vList5"/>
    <dgm:cxn modelId="{5E1207FB-85B4-465B-BDC3-98490CDE3C71}" srcId="{003E2C43-FD98-4721-82CB-77FC240DDAA1}" destId="{09C3C873-F63B-414E-986A-CFC1FB4CEEE9}" srcOrd="2" destOrd="0" parTransId="{4B7FC7A5-2761-4FCE-86B1-F04D94A8BF13}" sibTransId="{723C2086-F281-47C3-92D8-2A5D2750640A}"/>
    <dgm:cxn modelId="{3B08361E-51B2-4072-99BF-BA97A7199321}" srcId="{003E2C43-FD98-4721-82CB-77FC240DDAA1}" destId="{5D63C676-9E47-48B0-87C3-DC48069D1419}" srcOrd="0" destOrd="0" parTransId="{CF5F4C8F-33A8-450E-855E-53433C18C7B7}" sibTransId="{664FD61E-4529-412E-B5EB-8BFF187C98A8}"/>
    <dgm:cxn modelId="{6FEC8FE8-8418-4493-8083-8310AA455D2B}" srcId="{003E2C43-FD98-4721-82CB-77FC240DDAA1}" destId="{276BE1C2-D80E-4447-8E73-89F4B704C87B}" srcOrd="4" destOrd="0" parTransId="{D2D31537-7056-48F0-BF7D-EB0E30F35F69}" sibTransId="{4966C70F-9418-4727-81BE-8EDED6D02B5D}"/>
    <dgm:cxn modelId="{FDCD8A80-7621-452F-870D-C1EE4015D2FE}" type="presOf" srcId="{5B90FA9E-BEC5-4C86-BA7E-0F167C5DFFC3}" destId="{2C643543-FE44-4731-85FD-18C488C97ABC}" srcOrd="0" destOrd="0" presId="urn:microsoft.com/office/officeart/2005/8/layout/vList5"/>
    <dgm:cxn modelId="{2516CCC4-1B58-4C35-8B18-84437047DD2B}" srcId="{003E2C43-FD98-4721-82CB-77FC240DDAA1}" destId="{5B90FA9E-BEC5-4C86-BA7E-0F167C5DFFC3}" srcOrd="5" destOrd="0" parTransId="{C819D191-511E-4A35-8519-362AF322EE4F}" sibTransId="{EBA7805E-E9C2-4DF9-AA5F-B2E080385702}"/>
    <dgm:cxn modelId="{3FDD923F-9195-46BB-B604-8E3385E7D430}" type="presOf" srcId="{003E2C43-FD98-4721-82CB-77FC240DDAA1}" destId="{DF736DE9-D3C1-4008-AF9B-C2C2DFD68E6A}" srcOrd="0" destOrd="0" presId="urn:microsoft.com/office/officeart/2005/8/layout/vList5"/>
    <dgm:cxn modelId="{9ED12325-69B7-4081-9C6C-437B16711C1D}" type="presOf" srcId="{276BE1C2-D80E-4447-8E73-89F4B704C87B}" destId="{193C87F2-5C2D-4CD6-A0A1-86A73DC0F67D}" srcOrd="0" destOrd="0" presId="urn:microsoft.com/office/officeart/2005/8/layout/vList5"/>
    <dgm:cxn modelId="{D49DD134-6C97-469D-AAD6-44ADAB8B2F24}" type="presOf" srcId="{5D63C676-9E47-48B0-87C3-DC48069D1419}" destId="{0A605CD7-F714-4CA3-8973-363DF92A2C2B}" srcOrd="0" destOrd="0" presId="urn:microsoft.com/office/officeart/2005/8/layout/vList5"/>
    <dgm:cxn modelId="{F22DE3DE-EEEE-4E1E-81DF-D98B568CE27E}" type="presOf" srcId="{09C3C873-F63B-414E-986A-CFC1FB4CEEE9}" destId="{615CE526-6ADF-459C-AF96-710730B0DD29}" srcOrd="0" destOrd="0" presId="urn:microsoft.com/office/officeart/2005/8/layout/vList5"/>
    <dgm:cxn modelId="{B13FEBC9-AA24-40A4-9AE6-D2D7203C9FFD}" type="presParOf" srcId="{DF736DE9-D3C1-4008-AF9B-C2C2DFD68E6A}" destId="{A3FC603D-72AA-404B-BE29-615BC50157F0}" srcOrd="0" destOrd="0" presId="urn:microsoft.com/office/officeart/2005/8/layout/vList5"/>
    <dgm:cxn modelId="{CF11C4D0-49EE-404D-BC43-72BADFA0BB5F}" type="presParOf" srcId="{A3FC603D-72AA-404B-BE29-615BC50157F0}" destId="{0A605CD7-F714-4CA3-8973-363DF92A2C2B}" srcOrd="0" destOrd="0" presId="urn:microsoft.com/office/officeart/2005/8/layout/vList5"/>
    <dgm:cxn modelId="{8F0DFD25-9417-4096-A563-8FC8EB683527}" type="presParOf" srcId="{DF736DE9-D3C1-4008-AF9B-C2C2DFD68E6A}" destId="{A4931A27-7F99-461B-B681-39B9F9C2424B}" srcOrd="1" destOrd="0" presId="urn:microsoft.com/office/officeart/2005/8/layout/vList5"/>
    <dgm:cxn modelId="{03F2CEA8-5152-4918-A744-A9FF55EF3ED8}" type="presParOf" srcId="{DF736DE9-D3C1-4008-AF9B-C2C2DFD68E6A}" destId="{F6C9AA2F-746A-4D20-86AE-448A3300279C}" srcOrd="2" destOrd="0" presId="urn:microsoft.com/office/officeart/2005/8/layout/vList5"/>
    <dgm:cxn modelId="{7EFC2DA9-BB71-40C9-A3AB-3637BE84F720}" type="presParOf" srcId="{F6C9AA2F-746A-4D20-86AE-448A3300279C}" destId="{0FB0A743-8D3B-4B69-8FBD-43D685EA351B}" srcOrd="0" destOrd="0" presId="urn:microsoft.com/office/officeart/2005/8/layout/vList5"/>
    <dgm:cxn modelId="{2FD01187-6FF2-4FEC-918D-8B8CBE9D86E1}" type="presParOf" srcId="{DF736DE9-D3C1-4008-AF9B-C2C2DFD68E6A}" destId="{76FD94BC-B6F6-4852-97A7-FFD3FDFD4F6C}" srcOrd="3" destOrd="0" presId="urn:microsoft.com/office/officeart/2005/8/layout/vList5"/>
    <dgm:cxn modelId="{0212C3E2-E4C0-4929-931F-49E07D7A1931}" type="presParOf" srcId="{DF736DE9-D3C1-4008-AF9B-C2C2DFD68E6A}" destId="{B2379DCF-132E-437C-AF2F-50385C5C1DB6}" srcOrd="4" destOrd="0" presId="urn:microsoft.com/office/officeart/2005/8/layout/vList5"/>
    <dgm:cxn modelId="{EE3C1465-0E4D-4D38-BFF2-59B53760A09D}" type="presParOf" srcId="{B2379DCF-132E-437C-AF2F-50385C5C1DB6}" destId="{615CE526-6ADF-459C-AF96-710730B0DD29}" srcOrd="0" destOrd="0" presId="urn:microsoft.com/office/officeart/2005/8/layout/vList5"/>
    <dgm:cxn modelId="{F0770B6C-2139-4463-B7F5-A29459E7A270}" type="presParOf" srcId="{DF736DE9-D3C1-4008-AF9B-C2C2DFD68E6A}" destId="{4DE6FFEE-A1FE-46C9-BB5A-65F4417D4CE8}" srcOrd="5" destOrd="0" presId="urn:microsoft.com/office/officeart/2005/8/layout/vList5"/>
    <dgm:cxn modelId="{44A369B9-3A83-4EC3-8FEA-5D77D666F1CA}" type="presParOf" srcId="{DF736DE9-D3C1-4008-AF9B-C2C2DFD68E6A}" destId="{83620E58-1DD4-431C-B04B-2DF46CBEFEE0}" srcOrd="6" destOrd="0" presId="urn:microsoft.com/office/officeart/2005/8/layout/vList5"/>
    <dgm:cxn modelId="{2F646873-FE0F-4169-BC70-3A69372AB0E6}" type="presParOf" srcId="{83620E58-1DD4-431C-B04B-2DF46CBEFEE0}" destId="{10EB2F90-E7B0-4D7D-BCDD-341D32D97695}" srcOrd="0" destOrd="0" presId="urn:microsoft.com/office/officeart/2005/8/layout/vList5"/>
    <dgm:cxn modelId="{7DC9EDDC-9F92-4340-8297-A4E2468F7DC8}" type="presParOf" srcId="{DF736DE9-D3C1-4008-AF9B-C2C2DFD68E6A}" destId="{69540D96-84F9-4DB4-A9F7-BC3DFA1D3FCB}" srcOrd="7" destOrd="0" presId="urn:microsoft.com/office/officeart/2005/8/layout/vList5"/>
    <dgm:cxn modelId="{1C1B6369-3EB2-4F7E-A78F-85FCB94CC406}" type="presParOf" srcId="{DF736DE9-D3C1-4008-AF9B-C2C2DFD68E6A}" destId="{70E243C6-891F-4C2C-9087-2296A1D02345}" srcOrd="8" destOrd="0" presId="urn:microsoft.com/office/officeart/2005/8/layout/vList5"/>
    <dgm:cxn modelId="{46BB7B37-EE69-43BF-A3B7-43F916F9EB0D}" type="presParOf" srcId="{70E243C6-891F-4C2C-9087-2296A1D02345}" destId="{193C87F2-5C2D-4CD6-A0A1-86A73DC0F67D}" srcOrd="0" destOrd="0" presId="urn:microsoft.com/office/officeart/2005/8/layout/vList5"/>
    <dgm:cxn modelId="{BADFCD0F-83CC-438D-A14E-F1E08D3755A5}" type="presParOf" srcId="{DF736DE9-D3C1-4008-AF9B-C2C2DFD68E6A}" destId="{D98BF692-8374-4876-AB64-3625BC19548C}" srcOrd="9" destOrd="0" presId="urn:microsoft.com/office/officeart/2005/8/layout/vList5"/>
    <dgm:cxn modelId="{532F8954-F5B9-46E0-B7F4-17D7CABE628A}" type="presParOf" srcId="{DF736DE9-D3C1-4008-AF9B-C2C2DFD68E6A}" destId="{8E47BAD2-DE94-4FF8-8E45-D0E829E68262}" srcOrd="10" destOrd="0" presId="urn:microsoft.com/office/officeart/2005/8/layout/vList5"/>
    <dgm:cxn modelId="{49076797-87C9-4070-83F8-FC88A412F997}" type="presParOf" srcId="{8E47BAD2-DE94-4FF8-8E45-D0E829E68262}" destId="{2C643543-FE44-4731-85FD-18C488C97AB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2BF1D4-0B78-43E0-9778-9C26C368B83C}">
      <dsp:nvSpPr>
        <dsp:cNvPr id="0" name=""/>
        <dsp:cNvSpPr/>
      </dsp:nvSpPr>
      <dsp:spPr>
        <a:xfrm>
          <a:off x="1464478" y="0"/>
          <a:ext cx="5357850" cy="535785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92FA1-CB99-4E0B-AEE8-3C486B6844A8}">
      <dsp:nvSpPr>
        <dsp:cNvPr id="0" name=""/>
        <dsp:cNvSpPr/>
      </dsp:nvSpPr>
      <dsp:spPr>
        <a:xfrm>
          <a:off x="1973474" y="508995"/>
          <a:ext cx="2089561" cy="2089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Modelación probabilista de riesgo sísmico en el AMSS para los portafolios de las edificaciones de Salud, Educación y Gobierno.</a:t>
          </a:r>
          <a:endParaRPr lang="es-SV" sz="1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973474" y="508995"/>
        <a:ext cx="2089561" cy="2089561"/>
      </dsp:txXfrm>
    </dsp:sp>
    <dsp:sp modelId="{DC95A7CD-B79E-42EA-AD5B-7AC3863EA315}">
      <dsp:nvSpPr>
        <dsp:cNvPr id="0" name=""/>
        <dsp:cNvSpPr/>
      </dsp:nvSpPr>
      <dsp:spPr>
        <a:xfrm>
          <a:off x="4223771" y="508995"/>
          <a:ext cx="2089561" cy="2089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Estimar el cálculo global de pérdidas y daños esperados en el AMSS  para los portafolios, con el fin de tomar decisiones para la reducción del riesgo sísmico.</a:t>
          </a:r>
          <a:endParaRPr lang="es-SV" sz="1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223771" y="508995"/>
        <a:ext cx="2089561" cy="2089561"/>
      </dsp:txXfrm>
    </dsp:sp>
    <dsp:sp modelId="{DCE34702-0420-4B0A-B92E-A6490D854A7F}">
      <dsp:nvSpPr>
        <dsp:cNvPr id="0" name=""/>
        <dsp:cNvSpPr/>
      </dsp:nvSpPr>
      <dsp:spPr>
        <a:xfrm>
          <a:off x="1973474" y="2759292"/>
          <a:ext cx="2089561" cy="2089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Mejorar la primera aproximación hecha de pérdidas globales y de distribución de daños esperados en AMSS.</a:t>
          </a:r>
          <a:endParaRPr lang="es-SV" sz="1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973474" y="2759292"/>
        <a:ext cx="2089561" cy="2089561"/>
      </dsp:txXfrm>
    </dsp:sp>
    <dsp:sp modelId="{BAB33F01-910D-41FC-980A-15A5E05F614B}">
      <dsp:nvSpPr>
        <dsp:cNvPr id="0" name=""/>
        <dsp:cNvSpPr/>
      </dsp:nvSpPr>
      <dsp:spPr>
        <a:xfrm>
          <a:off x="4223771" y="2759292"/>
          <a:ext cx="2089561" cy="2089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Lineamientos para la reducción del riesgo sísmico y aplicación de los resultados del proyecto para  la Microzonificación sísmica del AMSS.</a:t>
          </a:r>
          <a:endParaRPr lang="es-SV" sz="15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223771" y="2759292"/>
        <a:ext cx="2089561" cy="208956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F6E647-0760-4720-A5BA-0A50A49659C3}">
      <dsp:nvSpPr>
        <dsp:cNvPr id="0" name=""/>
        <dsp:cNvSpPr/>
      </dsp:nvSpPr>
      <dsp:spPr>
        <a:xfrm rot="10800000">
          <a:off x="1606183" y="3002"/>
          <a:ext cx="5320702" cy="10640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206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/>
            <a:t>Modelo de respuesta sísmica para el Área Metropolitana de San Salvador</a:t>
          </a:r>
          <a:endParaRPr lang="es-SV" sz="1900" kern="1200" dirty="0"/>
        </a:p>
      </dsp:txBody>
      <dsp:txXfrm rot="10800000">
        <a:off x="1606183" y="3002"/>
        <a:ext cx="5320702" cy="1064027"/>
      </dsp:txXfrm>
    </dsp:sp>
    <dsp:sp modelId="{9A34BF68-D603-4BD2-AC79-18BE5D167E3B}">
      <dsp:nvSpPr>
        <dsp:cNvPr id="0" name=""/>
        <dsp:cNvSpPr/>
      </dsp:nvSpPr>
      <dsp:spPr>
        <a:xfrm>
          <a:off x="1074170" y="3002"/>
          <a:ext cx="1064027" cy="10640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4A4CB-2061-41CF-94BA-87E77F4CECE1}">
      <dsp:nvSpPr>
        <dsp:cNvPr id="0" name=""/>
        <dsp:cNvSpPr/>
      </dsp:nvSpPr>
      <dsp:spPr>
        <a:xfrm rot="10800000">
          <a:off x="1606183" y="1384649"/>
          <a:ext cx="5320702" cy="10640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206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/>
            <a:t>Selección de activos a analizar y levantamiento de información para la elaboración de la capa de exposición</a:t>
          </a:r>
          <a:endParaRPr lang="es-SV" sz="1900" kern="1200" dirty="0"/>
        </a:p>
      </dsp:txBody>
      <dsp:txXfrm rot="10800000">
        <a:off x="1606183" y="1384649"/>
        <a:ext cx="5320702" cy="1064027"/>
      </dsp:txXfrm>
    </dsp:sp>
    <dsp:sp modelId="{6A1603B1-D537-4A11-B8B0-A8DA34C1CDE4}">
      <dsp:nvSpPr>
        <dsp:cNvPr id="0" name=""/>
        <dsp:cNvSpPr/>
      </dsp:nvSpPr>
      <dsp:spPr>
        <a:xfrm>
          <a:off x="1074170" y="1384649"/>
          <a:ext cx="1064027" cy="106402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D1683-E695-4592-8681-424E6591AC1A}">
      <dsp:nvSpPr>
        <dsp:cNvPr id="0" name=""/>
        <dsp:cNvSpPr/>
      </dsp:nvSpPr>
      <dsp:spPr>
        <a:xfrm rot="10800000">
          <a:off x="1606183" y="2766297"/>
          <a:ext cx="5320702" cy="10640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206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/>
            <a:t>Definición de las funciones de vulnerabilidad</a:t>
          </a:r>
          <a:endParaRPr lang="es-SV" sz="1900" kern="1200" dirty="0"/>
        </a:p>
      </dsp:txBody>
      <dsp:txXfrm rot="10800000">
        <a:off x="1606183" y="2766297"/>
        <a:ext cx="5320702" cy="1064027"/>
      </dsp:txXfrm>
    </dsp:sp>
    <dsp:sp modelId="{4A18BCE4-03D0-48B9-96EC-C057233CC724}">
      <dsp:nvSpPr>
        <dsp:cNvPr id="0" name=""/>
        <dsp:cNvSpPr/>
      </dsp:nvSpPr>
      <dsp:spPr>
        <a:xfrm>
          <a:off x="1074170" y="2766297"/>
          <a:ext cx="1064027" cy="106402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F9D8C-DC87-4145-AB73-0A300D94E4A8}">
      <dsp:nvSpPr>
        <dsp:cNvPr id="0" name=""/>
        <dsp:cNvSpPr/>
      </dsp:nvSpPr>
      <dsp:spPr>
        <a:xfrm rot="10800000">
          <a:off x="1606183" y="4147944"/>
          <a:ext cx="5320702" cy="10640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206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/>
            <a:t>Análisis de riesgo sísmico probabilista para el portafolio seleccionado del AMSS</a:t>
          </a:r>
          <a:endParaRPr lang="es-SV" sz="1900" kern="1200" dirty="0"/>
        </a:p>
      </dsp:txBody>
      <dsp:txXfrm rot="10800000">
        <a:off x="1606183" y="4147944"/>
        <a:ext cx="5320702" cy="1064027"/>
      </dsp:txXfrm>
    </dsp:sp>
    <dsp:sp modelId="{CA84BB8A-D701-4031-B809-96EEB4EE9114}">
      <dsp:nvSpPr>
        <dsp:cNvPr id="0" name=""/>
        <dsp:cNvSpPr/>
      </dsp:nvSpPr>
      <dsp:spPr>
        <a:xfrm>
          <a:off x="1074170" y="4147944"/>
          <a:ext cx="1064027" cy="106402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29B58-BFB1-4730-BCC4-B88D624FC40E}" type="datetimeFigureOut">
              <a:rPr lang="es-SV" smtClean="0"/>
              <a:pPr/>
              <a:t>16/03/2011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F300F-1616-491D-896A-070179AEA510}" type="slidenum">
              <a:rPr lang="es-SV" smtClean="0"/>
              <a:pPr/>
              <a:t>‹#›</a:t>
            </a:fld>
            <a:endParaRPr 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300F-1616-491D-896A-070179AEA510}" type="slidenum">
              <a:rPr lang="es-SV" smtClean="0"/>
              <a:pPr/>
              <a:t>1</a:t>
            </a:fld>
            <a:endParaRPr lang="es-SV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49A33E-43D0-47BB-8A36-4E17500D3D57}" type="slidenum">
              <a:rPr lang="es-SV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s-SV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D1F32-A942-469C-90A3-0CE6F3596E4A}" type="slidenum">
              <a:rPr lang="es-SV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s-SV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403A31-9AF4-4700-8F3F-3717CF983872}" type="slidenum">
              <a:rPr lang="es-SV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s-SV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300F-1616-491D-896A-070179AEA510}" type="slidenum">
              <a:rPr lang="es-SV" smtClean="0"/>
              <a:pPr/>
              <a:t>13</a:t>
            </a:fld>
            <a:endParaRPr lang="es-SV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3F0CD1-F577-4F50-82AD-F29DAA92B7CE}" type="slidenum">
              <a:rPr lang="es-SV" smtClean="0"/>
              <a:pPr>
                <a:defRPr/>
              </a:pPr>
              <a:t>14</a:t>
            </a:fld>
            <a:endParaRPr lang="es-SV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B20C9C-82BA-45B1-B5E8-0B0799B11980}" type="slidenum">
              <a:rPr lang="es-SV" smtClean="0"/>
              <a:pPr>
                <a:defRPr/>
              </a:pPr>
              <a:t>15</a:t>
            </a:fld>
            <a:endParaRPr lang="es-SV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370884-FB70-48CC-85AD-8A7A4FD89333}" type="slidenum">
              <a:rPr lang="es-SV" smtClean="0"/>
              <a:pPr>
                <a:defRPr/>
              </a:pPr>
              <a:t>16</a:t>
            </a:fld>
            <a:endParaRPr lang="es-SV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F300F-1616-491D-896A-070179AEA510}" type="slidenum">
              <a:rPr lang="es-SV" smtClean="0"/>
              <a:pPr/>
              <a:t>17</a:t>
            </a:fld>
            <a:endParaRPr lang="es-S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D65A93-DCDF-4255-91E8-388837D7CE5D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1FE1E-6705-45D9-87E4-9551C494CD57}" type="slidenum">
              <a:rPr lang="es-SV" smtClean="0"/>
              <a:pPr/>
              <a:t>3</a:t>
            </a:fld>
            <a:endParaRPr lang="es-SV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24C2C-A71E-4EEE-93D3-245622FA0429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676CA5-1DC8-4677-86C6-B94A19F5A8BB}" type="slidenum">
              <a:rPr lang="es-SV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s-SV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0DBF3-D9FA-4FE1-89E8-775D88BC7CED}" type="slidenum">
              <a:rPr lang="es-SV" smtClean="0"/>
              <a:pPr>
                <a:defRPr/>
              </a:pPr>
              <a:t>6</a:t>
            </a:fld>
            <a:endParaRPr lang="es-S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0A1547-D135-4591-9F22-D6FA302927D1}" type="slidenum">
              <a:rPr lang="es-SV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SV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86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3A0C07-7860-422F-BC97-622BD08709EB}" type="slidenum">
              <a:rPr lang="es-SV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s-SV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740E09-DA03-4FBB-8DF4-1C8C3797ED81}" type="slidenum">
              <a:rPr lang="es-SV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SV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 algn="ctr">
              <a:defRPr sz="5500"/>
            </a:lvl1pPr>
          </a:lstStyle>
          <a:p>
            <a:r>
              <a:rPr lang="es-ES" altLang="ko-KR" smtClean="0"/>
              <a:t>Haga clic para modificar el estilo de título del patrón</a:t>
            </a:r>
            <a:endParaRPr lang="ko-KR" altLang="ko-KR"/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1371600" y="3753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altLang="ko-KR" smtClean="0"/>
              <a:t>Haga clic para modificar el estilo de subtítulo del patrón</a:t>
            </a:r>
            <a:endParaRPr lang="ko-KR" altLang="ko-KR"/>
          </a:p>
        </p:txBody>
      </p:sp>
      <p:sp>
        <p:nvSpPr>
          <p:cNvPr id="10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30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3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ko-KR" smtClean="0"/>
              <a:t>Haga clic para modificar el estilo de título del patrón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altLang="ko-KR" smtClean="0"/>
              <a:t>Haga clic para modificar el estilo de texto del patrón</a:t>
            </a:r>
          </a:p>
          <a:p>
            <a:pPr lvl="1"/>
            <a:r>
              <a:rPr lang="es-ES" altLang="ko-KR" smtClean="0"/>
              <a:t>Segundo nivel</a:t>
            </a:r>
          </a:p>
          <a:p>
            <a:pPr lvl="2"/>
            <a:r>
              <a:rPr lang="es-ES" altLang="ko-KR" smtClean="0"/>
              <a:t>Tercer nivel</a:t>
            </a:r>
          </a:p>
          <a:p>
            <a:pPr lvl="3"/>
            <a:r>
              <a:rPr lang="es-ES" altLang="ko-KR" smtClean="0"/>
              <a:t>Cuarto nivel</a:t>
            </a:r>
          </a:p>
          <a:p>
            <a:pPr lvl="4"/>
            <a:r>
              <a:rPr lang="es-ES" altLang="ko-KR" smtClean="0"/>
              <a:t>Quinto nivel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altLang="ko-KR" smtClean="0"/>
              <a:t>Haga clic para modificar el estilo de título del patrón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altLang="ko-KR" smtClean="0"/>
              <a:t>Haga clic para modificar el estilo de texto del patrón</a:t>
            </a:r>
          </a:p>
          <a:p>
            <a:pPr lvl="1"/>
            <a:r>
              <a:rPr lang="es-ES" altLang="ko-KR" smtClean="0"/>
              <a:t>Segundo nivel</a:t>
            </a:r>
          </a:p>
          <a:p>
            <a:pPr lvl="2"/>
            <a:r>
              <a:rPr lang="es-ES" altLang="ko-KR" smtClean="0"/>
              <a:t>Tercer nivel</a:t>
            </a:r>
          </a:p>
          <a:p>
            <a:pPr lvl="3"/>
            <a:r>
              <a:rPr lang="es-ES" altLang="ko-KR" smtClean="0"/>
              <a:t>Cuarto nivel</a:t>
            </a:r>
          </a:p>
          <a:p>
            <a:pPr lvl="4"/>
            <a:r>
              <a:rPr lang="es-ES" altLang="ko-KR" smtClean="0"/>
              <a:t>Quinto nivel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ko-KR" smtClean="0"/>
              <a:t>Haga clic para modificar el estilo de título del patrón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altLang="ko-KR" smtClean="0"/>
              <a:t>Haga clic para modificar el estilo de texto del patrón</a:t>
            </a:r>
          </a:p>
          <a:p>
            <a:pPr lvl="1"/>
            <a:r>
              <a:rPr lang="es-ES" altLang="ko-KR" smtClean="0"/>
              <a:t>Segundo nivel</a:t>
            </a:r>
          </a:p>
          <a:p>
            <a:pPr lvl="2"/>
            <a:r>
              <a:rPr lang="es-ES" altLang="ko-KR" smtClean="0"/>
              <a:t>Tercer nivel</a:t>
            </a:r>
          </a:p>
          <a:p>
            <a:pPr lvl="3"/>
            <a:r>
              <a:rPr lang="es-ES" altLang="ko-KR" smtClean="0"/>
              <a:t>Cuarto nivel</a:t>
            </a:r>
          </a:p>
          <a:p>
            <a:pPr lvl="4"/>
            <a:r>
              <a:rPr lang="es-ES" altLang="ko-KR" smtClean="0"/>
              <a:t>Quinto nivel</a:t>
            </a:r>
            <a:endParaRPr lang="ko-KR" altLang="ko-KR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05125"/>
            <a:ext cx="7772400" cy="1362075"/>
          </a:xfrm>
        </p:spPr>
        <p:txBody>
          <a:bodyPr anchor="t"/>
          <a:lstStyle>
            <a:lvl1pPr algn="l">
              <a:defRPr sz="43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63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 algn="l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ko-KR" smtClean="0"/>
              <a:t>Haga clic para modificar el estilo de título del patrón</a:t>
            </a:r>
            <a:endParaRPr lang="ko-KR" altLang="ko-KR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lIns="45720" rIns="4572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2000" b="1" cap="all" baseline="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799"/>
            <a:ext cx="5111750" cy="46908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608"/>
            <a:ext cx="3008313" cy="4691063"/>
          </a:xfrm>
        </p:spPr>
        <p:txBody>
          <a:bodyPr lIns="45720" rIns="4572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21172883" flipH="1">
            <a:off x="4068648" y="1312793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21435926" flipH="1">
            <a:off x="4045012" y="1267664"/>
            <a:ext cx="3673971" cy="3673971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63500" dist="635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65563" y="1252028"/>
            <a:ext cx="3840480" cy="384048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76200" dist="635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93056">
            <a:off x="4124179" y="1181685"/>
            <a:ext cx="3977640" cy="3977640"/>
          </a:xfrm>
          <a:prstGeom prst="rect">
            <a:avLst/>
          </a:prstGeom>
          <a:solidFill>
            <a:srgbClr val="FFFFFF"/>
          </a:solidFill>
          <a:ln w="3175">
            <a:solidFill>
              <a:srgbClr val="777777"/>
            </a:solidFill>
          </a:ln>
          <a:effectLst>
            <a:outerShdw blurRad="50000" dist="50800" dir="12900000" sy="99500" kx="90000" ky="150000" algn="tl" rotWithShape="0">
              <a:srgbClr val="000000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05" y="1041009"/>
            <a:ext cx="2743200" cy="1715088"/>
          </a:xfrm>
        </p:spPr>
        <p:txBody>
          <a:bodyPr lIns="45720" rIns="45720" bIns="0" anchor="b">
            <a:scene3d>
              <a:camera prst="orthographicFront"/>
              <a:lightRig rig="soft" dir="t"/>
            </a:scene3d>
            <a:sp3d prstMaterial="powder">
              <a:bevelT w="0" h="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>
            <a:lvl1pPr algn="l">
              <a:defRPr sz="1900" b="1" cap="all" baseline="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93056">
            <a:off x="4284199" y="1341705"/>
            <a:ext cx="3657600" cy="3657600"/>
          </a:xfrm>
          <a:prstGeom prst="rect">
            <a:avLst/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05" y="2792436"/>
            <a:ext cx="2743200" cy="2194561"/>
          </a:xfrm>
        </p:spPr>
        <p:txBody>
          <a:bodyPr lIns="54864" tIns="45720" rIns="45720" bIns="0"/>
          <a:lstStyle>
            <a:lvl1pPr marL="9144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contourW="12700" prstMaterial="powder">
              <a:bevelT w="29210" h="12700"/>
              <a:contourClr>
                <a:schemeClr val="bg2">
                  <a:tint val="85000"/>
                  <a:satMod val="120000"/>
                </a:schemeClr>
              </a:contourClr>
            </a:sp3d>
          </a:bodyPr>
          <a:lstStyle/>
          <a:p>
            <a:r>
              <a:rPr lang="es-ES" altLang="ko-KR" smtClean="0"/>
              <a:t>Haga clic para modificar el estilo de título del patrón</a:t>
            </a:r>
            <a:endParaRPr lang="ko-KR" altLang="ko-KR" dirty="0"/>
          </a:p>
        </p:txBody>
      </p:sp>
      <p:sp>
        <p:nvSpPr>
          <p:cNvPr id="28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es-ES" altLang="ko-KR" smtClean="0"/>
              <a:t>Haga clic para modificar el estilo de texto del patrón</a:t>
            </a:r>
          </a:p>
          <a:p>
            <a:pPr lvl="1"/>
            <a:r>
              <a:rPr lang="es-ES" altLang="ko-KR" smtClean="0"/>
              <a:t>Segundo nivel</a:t>
            </a:r>
          </a:p>
          <a:p>
            <a:pPr lvl="2"/>
            <a:r>
              <a:rPr lang="es-ES" altLang="ko-KR" smtClean="0"/>
              <a:t>Tercer nivel</a:t>
            </a:r>
          </a:p>
          <a:p>
            <a:pPr lvl="3"/>
            <a:r>
              <a:rPr lang="es-ES" altLang="ko-KR" smtClean="0"/>
              <a:t>Cuarto nivel</a:t>
            </a:r>
          </a:p>
          <a:p>
            <a:pPr lvl="4"/>
            <a:r>
              <a:rPr lang="es-ES" altLang="ko-KR" smtClean="0"/>
              <a:t>Quinto nivel</a:t>
            </a:r>
            <a:endParaRPr lang="ko-KR" altLang="ko-KR" dirty="0"/>
          </a:p>
        </p:txBody>
      </p:sp>
      <p:sp>
        <p:nvSpPr>
          <p:cNvPr id="1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>
              <a:defRPr sz="1100"/>
            </a:lvl1pPr>
          </a:lstStyle>
          <a:p>
            <a:fld id="{B5C49AD2-2AA9-4D5F-850F-E1C997414ECB}" type="datetimeFigureOut">
              <a:rPr lang="es-PA" smtClean="0"/>
              <a:pPr/>
              <a:t>03/16/2011</a:t>
            </a:fld>
            <a:endParaRPr lang="es-PA"/>
          </a:p>
        </p:txBody>
      </p:sp>
      <p:sp>
        <p:nvSpPr>
          <p:cNvPr id="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/>
          <a:lstStyle>
            <a:lvl1pPr algn="ctr">
              <a:defRPr sz="1100"/>
            </a:lvl1pPr>
          </a:lstStyle>
          <a:p>
            <a:endParaRPr lang="es-PA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/>
          <a:lstStyle>
            <a:lvl1pPr algn="r">
              <a:defRPr sz="1100"/>
            </a:lvl1pPr>
          </a:lstStyle>
          <a:p>
            <a:fld id="{F87F9CC2-7F79-41AB-973B-FE0E4A817F0C}" type="slidenum">
              <a:rPr lang="es-PA" smtClean="0"/>
              <a:pPr/>
              <a:t>‹#›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1" hangingPunct="1">
        <a:spcBef>
          <a:spcPct val="0"/>
        </a:spcBef>
        <a:buNone/>
        <a:defRPr sz="4500" b="1">
          <a:solidFill>
            <a:schemeClr val="tx2"/>
          </a:solidFill>
          <a:effectLst>
            <a:outerShdw blurRad="55000" dist="22000" dir="5400000" algn="t" rotWithShape="0">
              <a:prstClr val="black">
                <a:alpha val="80000"/>
              </a:prstClr>
            </a:outerShdw>
          </a:effectLst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4048" indent="-274320" algn="l" rtl="0" eaLnBrk="1" latinLnBrk="1" hangingPunct="1">
        <a:spcBef>
          <a:spcPct val="20000"/>
        </a:spcBef>
        <a:buClr>
          <a:schemeClr val="tx2"/>
        </a:buClr>
        <a:buSzPct val="75000"/>
        <a:buFont typeface="Wingdings 2" pitchFamily="18" charset="2"/>
        <a:buChar char=""/>
        <a:defRPr sz="2700">
          <a:solidFill>
            <a:schemeClr val="tx1"/>
          </a:solidFill>
          <a:latin typeface="+mn-ea"/>
          <a:ea typeface="+mn-ea"/>
          <a:cs typeface="+mn-cs"/>
        </a:defRPr>
      </a:lvl1pPr>
      <a:lvl2pPr marL="676656" indent="-228600" algn="l" rtl="0" eaLnBrk="1" latinLnBrk="1" hangingPunct="1">
        <a:spcBef>
          <a:spcPct val="20000"/>
        </a:spcBef>
        <a:buClr>
          <a:schemeClr val="tx2"/>
        </a:buClr>
        <a:buFont typeface="Wingdings 3" pitchFamily="18" charset="2"/>
        <a:buChar char="­"/>
        <a:defRPr sz="2100">
          <a:solidFill>
            <a:schemeClr val="tx1"/>
          </a:solidFill>
          <a:latin typeface="+mn-ea"/>
          <a:ea typeface="+mn-ea"/>
          <a:cs typeface="+mn-cs"/>
        </a:defRPr>
      </a:lvl2pPr>
      <a:lvl3pPr marL="93268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2000">
          <a:solidFill>
            <a:schemeClr val="tx1"/>
          </a:solidFill>
          <a:latin typeface="+mn-ea"/>
          <a:ea typeface="+mn-ea"/>
          <a:cs typeface="+mn-cs"/>
        </a:defRPr>
      </a:lvl3pPr>
      <a:lvl4pPr marL="119786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4pPr>
      <a:lvl5pPr marL="1463040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5pPr>
      <a:lvl6pPr marL="1719072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6pPr>
      <a:lvl7pPr marL="1984248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ea"/>
          <a:ea typeface="+mn-ea"/>
          <a:cs typeface="+mn-cs"/>
        </a:defRPr>
      </a:lvl7pPr>
      <a:lvl8pPr marL="2249424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8pPr>
      <a:lvl9pPr marL="2505456" indent="-228600" algn="l" rtl="0" eaLnBrk="1" latinLnBrk="1" hangingPunct="1">
        <a:spcBef>
          <a:spcPct val="20000"/>
        </a:spcBef>
        <a:buClr>
          <a:schemeClr val="tx2"/>
        </a:buClr>
        <a:buFont typeface="Wingdings 2" pitchFamily="18" charset="2"/>
        <a:buChar char=""/>
        <a:defRPr sz="16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lvl1pPr marL="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n.gob.sv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hyperlink" Target="http://www.snet.gob.s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1472" y="1785926"/>
            <a:ext cx="7358114" cy="868655"/>
          </a:xfrm>
        </p:spPr>
        <p:txBody>
          <a:bodyPr>
            <a:normAutofit/>
          </a:bodyPr>
          <a:lstStyle/>
          <a:p>
            <a:pPr algn="l"/>
            <a:r>
              <a:rPr lang="es-PA" sz="2000" b="1" dirty="0" smtClean="0"/>
              <a:t>Anexo 2:     Sesión Temática/Paralela:</a:t>
            </a:r>
            <a:endParaRPr lang="es-PA" sz="20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71472" y="2643182"/>
            <a:ext cx="8072494" cy="30003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CO" b="1" dirty="0" smtClean="0">
                <a:solidFill>
                  <a:schemeClr val="tx1"/>
                </a:solidFill>
                <a:latin typeface="Calibri" pitchFamily="34" charset="0"/>
              </a:rPr>
              <a:t>Modelación Probabilista de Escenarios de Riesgo Sísmico para  el </a:t>
            </a:r>
          </a:p>
          <a:p>
            <a:pPr algn="l"/>
            <a:r>
              <a:rPr lang="es-CO" b="1" dirty="0" smtClean="0">
                <a:solidFill>
                  <a:schemeClr val="tx1"/>
                </a:solidFill>
                <a:latin typeface="Calibri" pitchFamily="34" charset="0"/>
              </a:rPr>
              <a:t>Área Metropolitana de San Salvador, Análisis de los Portafolios de </a:t>
            </a:r>
          </a:p>
          <a:p>
            <a:pPr algn="l"/>
            <a:r>
              <a:rPr lang="es-CO" b="1" dirty="0" smtClean="0">
                <a:solidFill>
                  <a:schemeClr val="tx1"/>
                </a:solidFill>
                <a:latin typeface="Calibri" pitchFamily="34" charset="0"/>
              </a:rPr>
              <a:t>Educación, Salud y Gobierno. </a:t>
            </a:r>
          </a:p>
          <a:p>
            <a:pPr algn="l"/>
            <a:endParaRPr lang="es-CO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l"/>
            <a:r>
              <a:rPr lang="es-CO" b="1" dirty="0" smtClean="0">
                <a:solidFill>
                  <a:schemeClr val="tx1"/>
                </a:solidFill>
                <a:latin typeface="Calibri" pitchFamily="34" charset="0"/>
              </a:rPr>
              <a:t>MINISTERIO DE MEDIO AMBIENTE Y RECURSOS </a:t>
            </a:r>
          </a:p>
          <a:p>
            <a:pPr algn="l"/>
            <a:r>
              <a:rPr lang="es-CO" b="1" dirty="0" smtClean="0">
                <a:solidFill>
                  <a:schemeClr val="tx1"/>
                </a:solidFill>
                <a:latin typeface="Calibri" pitchFamily="34" charset="0"/>
              </a:rPr>
              <a:t>NATURALES EL SALVADOR (MARN)</a:t>
            </a:r>
          </a:p>
          <a:p>
            <a:pPr algn="l"/>
            <a:endParaRPr lang="es-CO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l"/>
            <a:r>
              <a:rPr lang="es-CO" b="1" dirty="0" smtClean="0">
                <a:solidFill>
                  <a:schemeClr val="tx1"/>
                </a:solidFill>
                <a:latin typeface="Calibri" pitchFamily="34" charset="0"/>
              </a:rPr>
              <a:t>ARQ. IVONNE JAIMES</a:t>
            </a:r>
            <a:endParaRPr lang="es-PA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053" y="0"/>
            <a:ext cx="91821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500826" y="6215082"/>
            <a:ext cx="238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>
                <a:latin typeface="Calibri" pitchFamily="34" charset="0"/>
              </a:rPr>
              <a:t>16 DE MARZO DE 2011</a:t>
            </a:r>
            <a:endParaRPr lang="es-PA" dirty="0">
              <a:latin typeface="Calibri" pitchFamily="34" charset="0"/>
            </a:endParaRPr>
          </a:p>
        </p:txBody>
      </p:sp>
      <p:graphicFrame>
        <p:nvGraphicFramePr>
          <p:cNvPr id="3073" name="Object 4"/>
          <p:cNvGraphicFramePr>
            <a:graphicFrameLocks noChangeAspect="1"/>
          </p:cNvGraphicFramePr>
          <p:nvPr/>
        </p:nvGraphicFramePr>
        <p:xfrm>
          <a:off x="571472" y="5857892"/>
          <a:ext cx="857255" cy="687921"/>
        </p:xfrm>
        <a:graphic>
          <a:graphicData uri="http://schemas.openxmlformats.org/presentationml/2006/ole">
            <p:oleObj spid="_x0000_s3073" name="Imagen de mapa de bits" r:id="rId5" imgW="5687219" imgH="4505954" progId="PBrush">
              <p:embed/>
            </p:oleObj>
          </a:graphicData>
        </a:graphic>
      </p:graphicFrame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571604" y="5857892"/>
          <a:ext cx="1643074" cy="687553"/>
        </p:xfrm>
        <a:graphic>
          <a:graphicData uri="http://schemas.openxmlformats.org/presentationml/2006/ole">
            <p:oleObj spid="_x0000_s3074" name="Imagen de mapa de bits" r:id="rId6" imgW="2715004" imgH="1228571" progId="PBrush">
              <p:embed/>
            </p:oleObj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371565"/>
            <a:ext cx="3491880" cy="49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122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7157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SV" sz="3500" dirty="0" smtClean="0"/>
              <a:t/>
            </a:r>
            <a:br>
              <a:rPr lang="es-SV" sz="3500" dirty="0" smtClean="0"/>
            </a:br>
            <a:r>
              <a:rPr lang="es-SV" sz="2800" dirty="0" smtClean="0"/>
              <a:t>INFORMACION EXISTENTE DE </a:t>
            </a:r>
            <a:br>
              <a:rPr lang="es-SV" sz="2800" dirty="0" smtClean="0"/>
            </a:br>
            <a:r>
              <a:rPr lang="es-SV" sz="2800" dirty="0" smtClean="0"/>
              <a:t>BASE PARA EL TAP</a:t>
            </a:r>
            <a:endParaRPr lang="es-SV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8662" y="1571612"/>
            <a:ext cx="7429552" cy="4429156"/>
          </a:xfrm>
        </p:spPr>
        <p:txBody>
          <a:bodyPr>
            <a:noAutofit/>
          </a:bodyPr>
          <a:lstStyle/>
          <a:p>
            <a:pPr marL="342900" lvl="1" indent="-342900" algn="just">
              <a:buNone/>
              <a:defRPr/>
            </a:pPr>
            <a:r>
              <a:rPr lang="es-SV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s-SV" sz="1600" b="1" dirty="0" smtClean="0"/>
              <a:t>.   </a:t>
            </a:r>
            <a:r>
              <a:rPr lang="es-SV" sz="1600" dirty="0" smtClean="0"/>
              <a:t>Datos y estudios Técnicos realizados por el (MARN/SNET) .</a:t>
            </a:r>
          </a:p>
          <a:p>
            <a:pPr marL="342900" lvl="1" indent="-342900" algn="just">
              <a:buNone/>
              <a:defRPr/>
            </a:pPr>
            <a:r>
              <a:rPr lang="es-SV" sz="1600" dirty="0" smtClean="0"/>
              <a:t>2.   Proyecto RESIS II . (modelo de amenaza sísmica a nivel nacional)</a:t>
            </a:r>
          </a:p>
          <a:p>
            <a:pPr marL="342900" lvl="1" indent="-342900" algn="just">
              <a:buNone/>
              <a:defRPr/>
            </a:pPr>
            <a:r>
              <a:rPr lang="es-SV" sz="1600" dirty="0" smtClean="0"/>
              <a:t>3.   Proyecto </a:t>
            </a:r>
            <a:r>
              <a:rPr lang="es-SV" sz="1600" dirty="0" err="1" smtClean="0"/>
              <a:t>Taishin</a:t>
            </a:r>
            <a:r>
              <a:rPr lang="es-SV" sz="1600" dirty="0" smtClean="0"/>
              <a:t>/JICA (análisis de la capacidad estructural de 4 sistemas </a:t>
            </a:r>
          </a:p>
          <a:p>
            <a:pPr marL="342900" lvl="1" indent="-342900" algn="just">
              <a:buNone/>
              <a:defRPr/>
            </a:pPr>
            <a:r>
              <a:rPr lang="es-SV" sz="1600" dirty="0" smtClean="0"/>
              <a:t>	constructivos).</a:t>
            </a:r>
          </a:p>
          <a:p>
            <a:pPr marL="342900" lvl="1" indent="-342900" algn="just">
              <a:buNone/>
              <a:defRPr/>
            </a:pPr>
            <a:r>
              <a:rPr lang="es-SV" sz="1600" dirty="0" smtClean="0"/>
              <a:t>4.   Proyecto CAPRA se ha realizado una primera aproximación a la evaluación </a:t>
            </a:r>
          </a:p>
          <a:p>
            <a:pPr marL="342900" lvl="1" indent="-342900" algn="just">
              <a:buNone/>
              <a:defRPr/>
            </a:pPr>
            <a:r>
              <a:rPr lang="es-SV" sz="1600" dirty="0" smtClean="0"/>
              <a:t>	probabilista del riesgo sísmico  del AMSS.</a:t>
            </a:r>
          </a:p>
          <a:p>
            <a:pPr marL="342900" lvl="1" indent="-342900" algn="just">
              <a:buNone/>
              <a:defRPr/>
            </a:pPr>
            <a:r>
              <a:rPr lang="es-SV" sz="1600" dirty="0" smtClean="0"/>
              <a:t>5.  Base de datos de las edificaciones de los portafolios de análisis.</a:t>
            </a:r>
          </a:p>
          <a:p>
            <a:pPr marL="342900" lvl="1" indent="-342900" algn="just">
              <a:buNone/>
              <a:defRPr/>
            </a:pPr>
            <a:r>
              <a:rPr lang="es-SV" sz="1600" dirty="0" smtClean="0"/>
              <a:t>6.  Para el estudio de respuesta de sitio se cuenta con:</a:t>
            </a:r>
          </a:p>
          <a:p>
            <a:pPr marL="742950" lvl="2" indent="-342900" algn="just">
              <a:defRPr/>
            </a:pPr>
            <a:r>
              <a:rPr lang="es-ES" sz="1600" dirty="0" smtClean="0"/>
              <a:t>Propiedades Dinámicas del subsuelo </a:t>
            </a:r>
            <a:r>
              <a:rPr lang="es-ES" sz="1200" dirty="0" smtClean="0"/>
              <a:t>(</a:t>
            </a:r>
            <a:r>
              <a:rPr lang="es-ES" sz="1200" dirty="0" err="1" smtClean="0"/>
              <a:t>Consorzio</a:t>
            </a:r>
            <a:r>
              <a:rPr lang="es-ES" sz="1200" dirty="0" smtClean="0"/>
              <a:t> Salvador E. ITALTEKNA-ITALCONSULT, 1988).</a:t>
            </a:r>
            <a:endParaRPr lang="es-ES" sz="1600" dirty="0" smtClean="0"/>
          </a:p>
          <a:p>
            <a:pPr marL="742950" lvl="2" indent="-342900" algn="just">
              <a:defRPr/>
            </a:pPr>
            <a:r>
              <a:rPr lang="es-SV" sz="1600" dirty="0" smtClean="0"/>
              <a:t>Datos sísmicos desde 1967 a la fecha.</a:t>
            </a:r>
          </a:p>
          <a:p>
            <a:pPr marL="742950" lvl="2" indent="-342900" algn="just">
              <a:defRPr/>
            </a:pPr>
            <a:r>
              <a:rPr lang="es-SV" sz="1600" dirty="0" smtClean="0"/>
              <a:t>(Datos tabla 1).</a:t>
            </a:r>
          </a:p>
          <a:p>
            <a:pPr marL="742950" lvl="2" indent="-342900" algn="just" eaLnBrk="1" fontAlgn="auto" hangingPunct="1">
              <a:spcAft>
                <a:spcPts val="0"/>
              </a:spcAft>
              <a:buNone/>
              <a:defRPr/>
            </a:pPr>
            <a:endParaRPr lang="es-SV" sz="1200" b="1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SV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42910" y="928669"/>
          <a:ext cx="7889605" cy="56575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16167"/>
                <a:gridCol w="2604989"/>
                <a:gridCol w="2173291"/>
                <a:gridCol w="2295158"/>
              </a:tblGrid>
              <a:tr h="281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es-E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1"/>
                          </a:solidFill>
                        </a:rPr>
                        <a:t>Estudio</a:t>
                      </a:r>
                      <a:endParaRPr lang="es-E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chemeClr val="tx1"/>
                          </a:solidFill>
                        </a:rPr>
                        <a:t>Información</a:t>
                      </a:r>
                      <a:endParaRPr lang="es-E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</a:rPr>
                        <a:t>Responsable</a:t>
                      </a:r>
                      <a:endParaRPr lang="es-ES" sz="12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>
                    <a:solidFill>
                      <a:schemeClr val="bg1"/>
                    </a:solidFill>
                  </a:tcPr>
                </a:tc>
              </a:tr>
              <a:tr h="704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Pozos a Cielo Abierto construidos para el Reglamento de  Diseño Sísmico (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Instrumentados) 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Clasificación + SPT + Resistividad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CIG-SNET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  <a:tr h="224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Perforaciones Profundas de ANDA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Litología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ANDA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  <a:tr h="464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Recopilación de Perforaciones Profundas de ANDA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</a:rPr>
                        <a:t>Clasificación + SPT</a:t>
                      </a:r>
                      <a:endParaRPr lang="es-ES" sz="12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solidFill>
                            <a:schemeClr val="tx1"/>
                          </a:solidFill>
                        </a:rPr>
                        <a:t>Consorzio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 Salvador E. ITALTEKNA-ITALCONSULT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  <a:tr h="464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Recopilación de Perforaciones Profundas 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Litología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FORGAES (SIHI)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  <a:tr h="14197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Recopilación de Perforaciones Profundas de 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ANDA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solidFill>
                            <a:schemeClr val="tx1"/>
                          </a:solidFill>
                        </a:rPr>
                        <a:t>20 perforaciones h&gt;50m;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solidFill>
                            <a:schemeClr val="tx1"/>
                          </a:solidFill>
                        </a:rPr>
                        <a:t>50 perforaciones 10&lt;h&lt;50 m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solidFill>
                            <a:schemeClr val="tx1"/>
                          </a:solidFill>
                        </a:rPr>
                        <a:t>40 perforaciones h&lt;10 m</a:t>
                      </a:r>
                      <a:endParaRPr lang="es-E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Clasificación de la Litología: Unidad "A" y "B"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solidFill>
                            <a:schemeClr val="tx1"/>
                          </a:solidFill>
                        </a:rPr>
                        <a:t>Consorzio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 Salvador E. ITALTEKNA-ITALCONSULT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  <a:tr h="704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Recopilación de Perforaciones Profundas "Estrada y Montenegro"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Clasificación de la </a:t>
                      </a:r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Litología: </a:t>
                      </a:r>
                      <a:r>
                        <a:rPr lang="es-SV" sz="1200" b="0" dirty="0" smtClean="0"/>
                        <a:t>“A” (TBJ, Tobas Superiores e Inferiores) y “B” (lavas), </a:t>
                      </a:r>
                      <a:endParaRPr lang="es-ES" sz="12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solidFill>
                            <a:schemeClr val="tx1"/>
                          </a:solidFill>
                        </a:rPr>
                        <a:t>Consorzio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 Salvador E. ITALTEKNA-ITALCONSULT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  <a:tr h="464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Perforaciones para Estudio del Subsuelo del Área Metropolitana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</a:rPr>
                        <a:t>Clasificación + SPT</a:t>
                      </a:r>
                      <a:endParaRPr lang="es-ES" sz="12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CIG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  <a:tr h="464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Pruebas Down-</a:t>
                      </a:r>
                      <a:r>
                        <a:rPr lang="es-ES" sz="1200" dirty="0" err="1">
                          <a:solidFill>
                            <a:schemeClr val="tx1"/>
                          </a:solidFill>
                        </a:rPr>
                        <a:t>Hole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Down-</a:t>
                      </a:r>
                      <a:r>
                        <a:rPr lang="es-ES" sz="1200" dirty="0" err="1">
                          <a:solidFill>
                            <a:schemeClr val="tx1"/>
                          </a:solidFill>
                        </a:rPr>
                        <a:t>Hole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(Vs30),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Estratigrafía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solidFill>
                            <a:schemeClr val="tx1"/>
                          </a:solidFill>
                        </a:rPr>
                        <a:t>Consorzio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 Salvador E. ITALTEKNA-ITALCONSULT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  <a:tr h="464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Estudio de Vulcanismo y Geología del AMSS - Afloramientos 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Columnas (Estratigrafía)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solidFill>
                            <a:schemeClr val="tx1"/>
                          </a:solidFill>
                        </a:rPr>
                        <a:t>Dolors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</a:rPr>
                        <a:t> Ferres (UNAM) y Walter Hernández (SNET)</a:t>
                      </a:r>
                      <a:endParaRPr lang="es-ES" sz="12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6475" marR="66475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357158" y="214290"/>
            <a:ext cx="83582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SV" sz="1600" b="1" dirty="0"/>
              <a:t>Tabla 1 : Información Geológica y Geotécnica </a:t>
            </a:r>
            <a:r>
              <a:rPr lang="es-SV" sz="1600" b="1" dirty="0" smtClean="0"/>
              <a:t>Existente</a:t>
            </a:r>
          </a:p>
          <a:p>
            <a:pPr algn="ctr">
              <a:defRPr/>
            </a:pPr>
            <a:r>
              <a:rPr lang="es-SV" sz="1600" b="1" dirty="0" smtClean="0"/>
              <a:t> </a:t>
            </a:r>
            <a:r>
              <a:rPr lang="es-SV" sz="1600" b="1" dirty="0"/>
              <a:t>para estudio de </a:t>
            </a:r>
            <a:r>
              <a:rPr lang="es-SV" sz="1600" b="1" dirty="0" smtClean="0"/>
              <a:t>Respuesta </a:t>
            </a:r>
            <a:r>
              <a:rPr lang="es-SV" sz="1600" b="1" dirty="0"/>
              <a:t>de </a:t>
            </a:r>
            <a:r>
              <a:rPr lang="es-SV" sz="1600" b="1" dirty="0" smtClean="0"/>
              <a:t>Sitio</a:t>
            </a:r>
          </a:p>
          <a:p>
            <a:pPr algn="ctr">
              <a:defRPr/>
            </a:pPr>
            <a:endParaRPr lang="es-E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357290" y="285728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 smtClean="0"/>
              <a:t>Estaciones </a:t>
            </a:r>
            <a:r>
              <a:rPr lang="es-ES" b="1" dirty="0" err="1" smtClean="0"/>
              <a:t>Acelerográficas</a:t>
            </a:r>
            <a:r>
              <a:rPr lang="es-ES" b="1" dirty="0" smtClean="0"/>
              <a:t> </a:t>
            </a:r>
            <a:r>
              <a:rPr lang="es-ES" b="1" dirty="0"/>
              <a:t>en el AMSS 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339" name="6 Imagen"/>
          <p:cNvPicPr>
            <a:picLocks noChangeAspect="1"/>
          </p:cNvPicPr>
          <p:nvPr/>
        </p:nvPicPr>
        <p:blipFill>
          <a:blip r:embed="rId3" cstate="print"/>
          <a:srcRect t="6700" b="1489"/>
          <a:stretch>
            <a:fillRect/>
          </a:stretch>
        </p:blipFill>
        <p:spPr bwMode="auto">
          <a:xfrm>
            <a:off x="36330" y="857231"/>
            <a:ext cx="9107669" cy="52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7 Imagen"/>
          <p:cNvPicPr>
            <a:picLocks noChangeAspect="1" noChangeArrowheads="1"/>
          </p:cNvPicPr>
          <p:nvPr/>
        </p:nvPicPr>
        <p:blipFill>
          <a:blip r:embed="rId4" cstate="print"/>
          <a:srcRect r="8475" b="658"/>
          <a:stretch>
            <a:fillRect/>
          </a:stretch>
        </p:blipFill>
        <p:spPr bwMode="auto">
          <a:xfrm>
            <a:off x="6915147" y="4214818"/>
            <a:ext cx="2228853" cy="179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14282" y="6211669"/>
            <a:ext cx="892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 smtClean="0"/>
              <a:t> 6 en funcionamiento(1985-2011), 10 desinstaladas (1966-1983), 4 pozos y 4 estaciones UCA (1996-2011)</a:t>
            </a:r>
            <a:endParaRPr lang="es-SV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500166" y="285728"/>
            <a:ext cx="5681265" cy="8683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+mj-ea"/>
                <a:ea typeface="+mj-ea"/>
                <a:cs typeface="+mj-cs"/>
              </a:rPr>
              <a:t>ENTIDADES PARTICIPANTES PARA LA EJECUCIÓN DEL TAP</a:t>
            </a:r>
            <a:endParaRPr kumimoji="0" lang="es-SV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55000" dist="22000" dir="5400000" algn="t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31804" name="Rectangle 6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571472" y="1357298"/>
            <a:ext cx="7888588" cy="4943485"/>
            <a:chOff x="0" y="0"/>
            <a:chExt cx="8833" cy="5534"/>
          </a:xfrm>
        </p:grpSpPr>
        <p:sp>
          <p:nvSpPr>
            <p:cNvPr id="31803" name="AutoShape 59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8833" cy="5534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802" name="Rectangle 58"/>
            <p:cNvSpPr>
              <a:spLocks noChangeArrowheads="1"/>
            </p:cNvSpPr>
            <p:nvPr/>
          </p:nvSpPr>
          <p:spPr bwMode="auto">
            <a:xfrm>
              <a:off x="3280" y="2079"/>
              <a:ext cx="2400" cy="12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801" name="Freeform 57"/>
            <p:cNvSpPr>
              <a:spLocks noEditPoints="1"/>
            </p:cNvSpPr>
            <p:nvPr/>
          </p:nvSpPr>
          <p:spPr bwMode="auto">
            <a:xfrm>
              <a:off x="3264" y="2076"/>
              <a:ext cx="2413" cy="123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912" y="0"/>
                </a:cxn>
                <a:cxn ang="0">
                  <a:pos x="3920" y="8"/>
                </a:cxn>
                <a:cxn ang="0">
                  <a:pos x="3920" y="1992"/>
                </a:cxn>
                <a:cxn ang="0">
                  <a:pos x="3912" y="2000"/>
                </a:cxn>
                <a:cxn ang="0">
                  <a:pos x="8" y="2000"/>
                </a:cxn>
                <a:cxn ang="0">
                  <a:pos x="0" y="1992"/>
                </a:cxn>
                <a:cxn ang="0">
                  <a:pos x="0" y="8"/>
                </a:cxn>
                <a:cxn ang="0">
                  <a:pos x="16" y="1992"/>
                </a:cxn>
                <a:cxn ang="0">
                  <a:pos x="8" y="1984"/>
                </a:cxn>
                <a:cxn ang="0">
                  <a:pos x="3912" y="1984"/>
                </a:cxn>
                <a:cxn ang="0">
                  <a:pos x="3904" y="1992"/>
                </a:cxn>
                <a:cxn ang="0">
                  <a:pos x="3904" y="8"/>
                </a:cxn>
                <a:cxn ang="0">
                  <a:pos x="391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992"/>
                </a:cxn>
              </a:cxnLst>
              <a:rect l="0" t="0" r="r" b="b"/>
              <a:pathLst>
                <a:path w="3920" h="2000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912" y="0"/>
                  </a:lnTo>
                  <a:cubicBezTo>
                    <a:pt x="3917" y="0"/>
                    <a:pt x="3920" y="4"/>
                    <a:pt x="3920" y="8"/>
                  </a:cubicBezTo>
                  <a:lnTo>
                    <a:pt x="3920" y="1992"/>
                  </a:lnTo>
                  <a:cubicBezTo>
                    <a:pt x="3920" y="1997"/>
                    <a:pt x="3917" y="2000"/>
                    <a:pt x="3912" y="2000"/>
                  </a:cubicBezTo>
                  <a:lnTo>
                    <a:pt x="8" y="2000"/>
                  </a:lnTo>
                  <a:cubicBezTo>
                    <a:pt x="4" y="2000"/>
                    <a:pt x="0" y="1997"/>
                    <a:pt x="0" y="1992"/>
                  </a:cubicBezTo>
                  <a:lnTo>
                    <a:pt x="0" y="8"/>
                  </a:lnTo>
                  <a:close/>
                  <a:moveTo>
                    <a:pt x="16" y="1992"/>
                  </a:moveTo>
                  <a:lnTo>
                    <a:pt x="8" y="1984"/>
                  </a:lnTo>
                  <a:lnTo>
                    <a:pt x="3912" y="1984"/>
                  </a:lnTo>
                  <a:lnTo>
                    <a:pt x="3904" y="1992"/>
                  </a:lnTo>
                  <a:lnTo>
                    <a:pt x="3904" y="8"/>
                  </a:lnTo>
                  <a:lnTo>
                    <a:pt x="391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992"/>
                  </a:lnTo>
                  <a:close/>
                </a:path>
              </a:pathLst>
            </a:custGeom>
            <a:solidFill>
              <a:srgbClr val="BCBCBC"/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800" name="Rectangle 56"/>
            <p:cNvSpPr>
              <a:spLocks noChangeArrowheads="1"/>
            </p:cNvSpPr>
            <p:nvPr/>
          </p:nvSpPr>
          <p:spPr bwMode="auto">
            <a:xfrm>
              <a:off x="3600" y="2159"/>
              <a:ext cx="2027" cy="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Ministerio</a:t>
              </a:r>
              <a:r>
                <a:rPr kumimoji="0" lang="en-US" sz="105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de </a:t>
              </a:r>
              <a:r>
                <a:rPr kumimoji="0" lang="en-US" sz="105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Medio</a:t>
              </a:r>
              <a:r>
                <a:rPr kumimoji="0" lang="en-US" sz="105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</a:t>
              </a:r>
              <a:r>
                <a:rPr kumimoji="0" lang="en-US" sz="105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Ambiente</a:t>
              </a:r>
              <a:r>
                <a:rPr kumimoji="0" lang="en-US" sz="105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y </a:t>
              </a:r>
              <a:r>
                <a:rPr kumimoji="0" lang="en-US" sz="105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Recursos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</a:t>
              </a:r>
              <a:r>
                <a:rPr kumimoji="0" lang="en-US" sz="1050" b="1" i="0" u="none" strike="noStrike" cap="none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Naturales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(MARN)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Servicio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1050" b="1" i="0" u="none" strike="noStrike" cap="none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Nacional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de </a:t>
              </a:r>
              <a:r>
                <a:rPr kumimoji="0" lang="en-US" sz="1050" b="1" i="0" u="none" strike="noStrike" cap="none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Estudios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1050" b="1" i="0" u="none" strike="noStrike" cap="none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Territoriales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(SNET)</a:t>
              </a:r>
              <a:endPara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89" name="Rectangle 45"/>
            <p:cNvSpPr>
              <a:spLocks noChangeArrowheads="1"/>
            </p:cNvSpPr>
            <p:nvPr/>
          </p:nvSpPr>
          <p:spPr bwMode="auto">
            <a:xfrm>
              <a:off x="240" y="640"/>
              <a:ext cx="2310" cy="8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88" name="Freeform 44"/>
            <p:cNvSpPr>
              <a:spLocks noEditPoints="1"/>
            </p:cNvSpPr>
            <p:nvPr/>
          </p:nvSpPr>
          <p:spPr bwMode="auto">
            <a:xfrm>
              <a:off x="240" y="640"/>
              <a:ext cx="2320" cy="859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1496"/>
                </a:cxn>
                <a:cxn ang="0">
                  <a:pos x="3272" y="1504"/>
                </a:cxn>
                <a:cxn ang="0">
                  <a:pos x="8" y="1504"/>
                </a:cxn>
                <a:cxn ang="0">
                  <a:pos x="0" y="1496"/>
                </a:cxn>
                <a:cxn ang="0">
                  <a:pos x="0" y="8"/>
                </a:cxn>
                <a:cxn ang="0">
                  <a:pos x="16" y="1496"/>
                </a:cxn>
                <a:cxn ang="0">
                  <a:pos x="8" y="1488"/>
                </a:cxn>
                <a:cxn ang="0">
                  <a:pos x="3272" y="1488"/>
                </a:cxn>
                <a:cxn ang="0">
                  <a:pos x="3264" y="1496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496"/>
                </a:cxn>
              </a:cxnLst>
              <a:rect l="0" t="0" r="r" b="b"/>
              <a:pathLst>
                <a:path w="3280" h="1504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1496"/>
                  </a:lnTo>
                  <a:cubicBezTo>
                    <a:pt x="3280" y="1501"/>
                    <a:pt x="3277" y="1504"/>
                    <a:pt x="3272" y="1504"/>
                  </a:cubicBezTo>
                  <a:lnTo>
                    <a:pt x="8" y="1504"/>
                  </a:lnTo>
                  <a:cubicBezTo>
                    <a:pt x="4" y="1504"/>
                    <a:pt x="0" y="1501"/>
                    <a:pt x="0" y="1496"/>
                  </a:cubicBezTo>
                  <a:lnTo>
                    <a:pt x="0" y="8"/>
                  </a:lnTo>
                  <a:close/>
                  <a:moveTo>
                    <a:pt x="16" y="1496"/>
                  </a:moveTo>
                  <a:lnTo>
                    <a:pt x="8" y="1488"/>
                  </a:lnTo>
                  <a:lnTo>
                    <a:pt x="3272" y="1488"/>
                  </a:lnTo>
                  <a:lnTo>
                    <a:pt x="3264" y="1496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496"/>
                  </a:lnTo>
                  <a:close/>
                </a:path>
              </a:pathLst>
            </a:custGeom>
            <a:solidFill>
              <a:srgbClr val="BCBCBC"/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87" name="Rectangle 43"/>
            <p:cNvSpPr>
              <a:spLocks noChangeArrowheads="1"/>
            </p:cNvSpPr>
            <p:nvPr/>
          </p:nvSpPr>
          <p:spPr bwMode="auto">
            <a:xfrm>
              <a:off x="480" y="800"/>
              <a:ext cx="1820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Oficina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 de 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Planificación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85" name="Rectangle 41"/>
            <p:cNvSpPr>
              <a:spLocks noChangeArrowheads="1"/>
            </p:cNvSpPr>
            <p:nvPr/>
          </p:nvSpPr>
          <p:spPr bwMode="auto">
            <a:xfrm>
              <a:off x="320" y="1040"/>
              <a:ext cx="1971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 smtClean="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Calibri" pitchFamily="34" charset="0"/>
                </a:rPr>
                <a:t>d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el 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Área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Metropolitana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de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San  Salvador (OPAMSS)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83" name="Rectangle 39"/>
            <p:cNvSpPr>
              <a:spLocks noChangeArrowheads="1"/>
            </p:cNvSpPr>
            <p:nvPr/>
          </p:nvSpPr>
          <p:spPr bwMode="auto">
            <a:xfrm>
              <a:off x="3781" y="160"/>
              <a:ext cx="2009" cy="80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82" name="Freeform 38"/>
            <p:cNvSpPr>
              <a:spLocks noEditPoints="1"/>
            </p:cNvSpPr>
            <p:nvPr/>
          </p:nvSpPr>
          <p:spPr bwMode="auto">
            <a:xfrm>
              <a:off x="3776" y="160"/>
              <a:ext cx="2019" cy="8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1640"/>
                </a:cxn>
                <a:cxn ang="0">
                  <a:pos x="3272" y="1648"/>
                </a:cxn>
                <a:cxn ang="0">
                  <a:pos x="8" y="1648"/>
                </a:cxn>
                <a:cxn ang="0">
                  <a:pos x="0" y="1640"/>
                </a:cxn>
                <a:cxn ang="0">
                  <a:pos x="0" y="8"/>
                </a:cxn>
                <a:cxn ang="0">
                  <a:pos x="16" y="1640"/>
                </a:cxn>
                <a:cxn ang="0">
                  <a:pos x="8" y="1632"/>
                </a:cxn>
                <a:cxn ang="0">
                  <a:pos x="3272" y="1632"/>
                </a:cxn>
                <a:cxn ang="0">
                  <a:pos x="3264" y="1640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640"/>
                </a:cxn>
              </a:cxnLst>
              <a:rect l="0" t="0" r="r" b="b"/>
              <a:pathLst>
                <a:path w="3280" h="1648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1640"/>
                  </a:lnTo>
                  <a:cubicBezTo>
                    <a:pt x="3280" y="1645"/>
                    <a:pt x="3277" y="1648"/>
                    <a:pt x="3272" y="1648"/>
                  </a:cubicBezTo>
                  <a:lnTo>
                    <a:pt x="8" y="1648"/>
                  </a:lnTo>
                  <a:cubicBezTo>
                    <a:pt x="4" y="1648"/>
                    <a:pt x="0" y="1645"/>
                    <a:pt x="0" y="1640"/>
                  </a:cubicBezTo>
                  <a:lnTo>
                    <a:pt x="0" y="8"/>
                  </a:lnTo>
                  <a:close/>
                  <a:moveTo>
                    <a:pt x="16" y="1640"/>
                  </a:moveTo>
                  <a:lnTo>
                    <a:pt x="8" y="1632"/>
                  </a:lnTo>
                  <a:lnTo>
                    <a:pt x="3272" y="1632"/>
                  </a:lnTo>
                  <a:lnTo>
                    <a:pt x="3264" y="1640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640"/>
                  </a:lnTo>
                  <a:close/>
                </a:path>
              </a:pathLst>
            </a:custGeom>
            <a:solidFill>
              <a:srgbClr val="BCBCBC"/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81" name="Rectangle 37"/>
            <p:cNvSpPr>
              <a:spLocks noChangeArrowheads="1"/>
            </p:cNvSpPr>
            <p:nvPr/>
          </p:nvSpPr>
          <p:spPr bwMode="auto">
            <a:xfrm>
              <a:off x="4000" y="240"/>
              <a:ext cx="1621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Dirección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General de 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80" name="Rectangle 36"/>
            <p:cNvSpPr>
              <a:spLocks noChangeArrowheads="1"/>
            </p:cNvSpPr>
            <p:nvPr/>
          </p:nvSpPr>
          <p:spPr bwMode="auto">
            <a:xfrm>
              <a:off x="4000" y="480"/>
              <a:ext cx="1711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Estadísticas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y 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Censos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9" name="Rectangle 35"/>
            <p:cNvSpPr>
              <a:spLocks noChangeArrowheads="1"/>
            </p:cNvSpPr>
            <p:nvPr/>
          </p:nvSpPr>
          <p:spPr bwMode="auto">
            <a:xfrm>
              <a:off x="4239" y="720"/>
              <a:ext cx="914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(DIGESTYC)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8" name="Rectangle 34"/>
            <p:cNvSpPr>
              <a:spLocks noChangeArrowheads="1"/>
            </p:cNvSpPr>
            <p:nvPr/>
          </p:nvSpPr>
          <p:spPr bwMode="auto">
            <a:xfrm>
              <a:off x="6519" y="1361"/>
              <a:ext cx="2009" cy="63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77" name="Freeform 33"/>
            <p:cNvSpPr>
              <a:spLocks noEditPoints="1"/>
            </p:cNvSpPr>
            <p:nvPr/>
          </p:nvSpPr>
          <p:spPr bwMode="auto">
            <a:xfrm>
              <a:off x="6509" y="1361"/>
              <a:ext cx="2019" cy="63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1368"/>
                </a:cxn>
                <a:cxn ang="0">
                  <a:pos x="3272" y="1376"/>
                </a:cxn>
                <a:cxn ang="0">
                  <a:pos x="8" y="1376"/>
                </a:cxn>
                <a:cxn ang="0">
                  <a:pos x="0" y="1368"/>
                </a:cxn>
                <a:cxn ang="0">
                  <a:pos x="0" y="8"/>
                </a:cxn>
                <a:cxn ang="0">
                  <a:pos x="16" y="1368"/>
                </a:cxn>
                <a:cxn ang="0">
                  <a:pos x="8" y="1360"/>
                </a:cxn>
                <a:cxn ang="0">
                  <a:pos x="3272" y="1360"/>
                </a:cxn>
                <a:cxn ang="0">
                  <a:pos x="3264" y="1368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368"/>
                </a:cxn>
              </a:cxnLst>
              <a:rect l="0" t="0" r="r" b="b"/>
              <a:pathLst>
                <a:path w="3280" h="1376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1368"/>
                  </a:lnTo>
                  <a:cubicBezTo>
                    <a:pt x="3280" y="1373"/>
                    <a:pt x="3277" y="1376"/>
                    <a:pt x="3272" y="1376"/>
                  </a:cubicBezTo>
                  <a:lnTo>
                    <a:pt x="8" y="1376"/>
                  </a:lnTo>
                  <a:cubicBezTo>
                    <a:pt x="4" y="1376"/>
                    <a:pt x="0" y="1373"/>
                    <a:pt x="0" y="1368"/>
                  </a:cubicBezTo>
                  <a:lnTo>
                    <a:pt x="0" y="8"/>
                  </a:lnTo>
                  <a:close/>
                  <a:moveTo>
                    <a:pt x="16" y="1368"/>
                  </a:moveTo>
                  <a:lnTo>
                    <a:pt x="8" y="1360"/>
                  </a:lnTo>
                  <a:lnTo>
                    <a:pt x="3272" y="1360"/>
                  </a:lnTo>
                  <a:lnTo>
                    <a:pt x="3264" y="1368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368"/>
                  </a:lnTo>
                  <a:close/>
                </a:path>
              </a:pathLst>
            </a:custGeom>
            <a:solidFill>
              <a:srgbClr val="BCBCBC"/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76" name="Rectangle 32"/>
            <p:cNvSpPr>
              <a:spLocks noChangeArrowheads="1"/>
            </p:cNvSpPr>
            <p:nvPr/>
          </p:nvSpPr>
          <p:spPr bwMode="auto">
            <a:xfrm>
              <a:off x="6719" y="1439"/>
              <a:ext cx="1404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Centro 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Nacional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de 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Registro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 (CNR)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4" name="Rectangle 30"/>
            <p:cNvSpPr>
              <a:spLocks noChangeArrowheads="1"/>
            </p:cNvSpPr>
            <p:nvPr/>
          </p:nvSpPr>
          <p:spPr bwMode="auto">
            <a:xfrm>
              <a:off x="6568" y="2419"/>
              <a:ext cx="2009" cy="4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73" name="Freeform 29"/>
            <p:cNvSpPr>
              <a:spLocks noEditPoints="1"/>
            </p:cNvSpPr>
            <p:nvPr/>
          </p:nvSpPr>
          <p:spPr bwMode="auto">
            <a:xfrm>
              <a:off x="6569" y="2415"/>
              <a:ext cx="2019" cy="44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1032"/>
                </a:cxn>
                <a:cxn ang="0">
                  <a:pos x="3272" y="1040"/>
                </a:cxn>
                <a:cxn ang="0">
                  <a:pos x="8" y="1040"/>
                </a:cxn>
                <a:cxn ang="0">
                  <a:pos x="0" y="1032"/>
                </a:cxn>
                <a:cxn ang="0">
                  <a:pos x="0" y="8"/>
                </a:cxn>
                <a:cxn ang="0">
                  <a:pos x="16" y="1032"/>
                </a:cxn>
                <a:cxn ang="0">
                  <a:pos x="8" y="1024"/>
                </a:cxn>
                <a:cxn ang="0">
                  <a:pos x="3272" y="1024"/>
                </a:cxn>
                <a:cxn ang="0">
                  <a:pos x="3264" y="1032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032"/>
                </a:cxn>
              </a:cxnLst>
              <a:rect l="0" t="0" r="r" b="b"/>
              <a:pathLst>
                <a:path w="3280" h="1040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1032"/>
                  </a:lnTo>
                  <a:cubicBezTo>
                    <a:pt x="3280" y="1037"/>
                    <a:pt x="3277" y="1040"/>
                    <a:pt x="3272" y="1040"/>
                  </a:cubicBezTo>
                  <a:lnTo>
                    <a:pt x="8" y="1040"/>
                  </a:lnTo>
                  <a:cubicBezTo>
                    <a:pt x="4" y="1040"/>
                    <a:pt x="0" y="1037"/>
                    <a:pt x="0" y="1032"/>
                  </a:cubicBezTo>
                  <a:lnTo>
                    <a:pt x="0" y="8"/>
                  </a:lnTo>
                  <a:close/>
                  <a:moveTo>
                    <a:pt x="16" y="1032"/>
                  </a:moveTo>
                  <a:lnTo>
                    <a:pt x="8" y="1024"/>
                  </a:lnTo>
                  <a:lnTo>
                    <a:pt x="3272" y="1024"/>
                  </a:lnTo>
                  <a:lnTo>
                    <a:pt x="3264" y="1032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32"/>
                  </a:lnTo>
                  <a:close/>
                </a:path>
              </a:pathLst>
            </a:custGeom>
            <a:solidFill>
              <a:srgbClr val="BCBCBC"/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72" name="Rectangle 28"/>
            <p:cNvSpPr>
              <a:spLocks noChangeArrowheads="1"/>
            </p:cNvSpPr>
            <p:nvPr/>
          </p:nvSpPr>
          <p:spPr bwMode="auto">
            <a:xfrm>
              <a:off x="6879" y="2559"/>
              <a:ext cx="1445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Ministerio de Salud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1" name="Rectangle 27"/>
            <p:cNvSpPr>
              <a:spLocks noChangeArrowheads="1"/>
            </p:cNvSpPr>
            <p:nvPr/>
          </p:nvSpPr>
          <p:spPr bwMode="auto">
            <a:xfrm>
              <a:off x="6425" y="3188"/>
              <a:ext cx="2294" cy="4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70" name="Freeform 26"/>
            <p:cNvSpPr>
              <a:spLocks noEditPoints="1"/>
            </p:cNvSpPr>
            <p:nvPr/>
          </p:nvSpPr>
          <p:spPr bwMode="auto">
            <a:xfrm>
              <a:off x="6415" y="3201"/>
              <a:ext cx="2304" cy="39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1096"/>
                </a:cxn>
                <a:cxn ang="0">
                  <a:pos x="3272" y="1104"/>
                </a:cxn>
                <a:cxn ang="0">
                  <a:pos x="8" y="1104"/>
                </a:cxn>
                <a:cxn ang="0">
                  <a:pos x="0" y="1096"/>
                </a:cxn>
                <a:cxn ang="0">
                  <a:pos x="0" y="8"/>
                </a:cxn>
                <a:cxn ang="0">
                  <a:pos x="16" y="1096"/>
                </a:cxn>
                <a:cxn ang="0">
                  <a:pos x="8" y="1088"/>
                </a:cxn>
                <a:cxn ang="0">
                  <a:pos x="3272" y="1088"/>
                </a:cxn>
                <a:cxn ang="0">
                  <a:pos x="3264" y="1096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096"/>
                </a:cxn>
              </a:cxnLst>
              <a:rect l="0" t="0" r="r" b="b"/>
              <a:pathLst>
                <a:path w="3280" h="1104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1096"/>
                  </a:lnTo>
                  <a:cubicBezTo>
                    <a:pt x="3280" y="1101"/>
                    <a:pt x="3277" y="1104"/>
                    <a:pt x="3272" y="1104"/>
                  </a:cubicBezTo>
                  <a:lnTo>
                    <a:pt x="8" y="1104"/>
                  </a:lnTo>
                  <a:cubicBezTo>
                    <a:pt x="4" y="1104"/>
                    <a:pt x="0" y="1101"/>
                    <a:pt x="0" y="1096"/>
                  </a:cubicBezTo>
                  <a:lnTo>
                    <a:pt x="0" y="8"/>
                  </a:lnTo>
                  <a:close/>
                  <a:moveTo>
                    <a:pt x="16" y="1096"/>
                  </a:moveTo>
                  <a:lnTo>
                    <a:pt x="8" y="1088"/>
                  </a:lnTo>
                  <a:lnTo>
                    <a:pt x="3272" y="1088"/>
                  </a:lnTo>
                  <a:lnTo>
                    <a:pt x="3264" y="1096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9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69" name="Rectangle 25"/>
            <p:cNvSpPr>
              <a:spLocks noChangeArrowheads="1"/>
            </p:cNvSpPr>
            <p:nvPr/>
          </p:nvSpPr>
          <p:spPr bwMode="auto">
            <a:xfrm>
              <a:off x="6682" y="3316"/>
              <a:ext cx="1815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Ministerio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de 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Educación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8" name="Rectangle 24"/>
            <p:cNvSpPr>
              <a:spLocks noChangeArrowheads="1"/>
            </p:cNvSpPr>
            <p:nvPr/>
          </p:nvSpPr>
          <p:spPr bwMode="auto">
            <a:xfrm>
              <a:off x="5790" y="4153"/>
              <a:ext cx="2449" cy="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67" name="Freeform 23"/>
            <p:cNvSpPr>
              <a:spLocks noEditPoints="1"/>
            </p:cNvSpPr>
            <p:nvPr/>
          </p:nvSpPr>
          <p:spPr bwMode="auto">
            <a:xfrm>
              <a:off x="5785" y="4148"/>
              <a:ext cx="2454" cy="57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904"/>
                </a:cxn>
                <a:cxn ang="0">
                  <a:pos x="3272" y="912"/>
                </a:cxn>
                <a:cxn ang="0">
                  <a:pos x="8" y="912"/>
                </a:cxn>
                <a:cxn ang="0">
                  <a:pos x="0" y="904"/>
                </a:cxn>
                <a:cxn ang="0">
                  <a:pos x="0" y="8"/>
                </a:cxn>
                <a:cxn ang="0">
                  <a:pos x="16" y="904"/>
                </a:cxn>
                <a:cxn ang="0">
                  <a:pos x="8" y="896"/>
                </a:cxn>
                <a:cxn ang="0">
                  <a:pos x="3272" y="896"/>
                </a:cxn>
                <a:cxn ang="0">
                  <a:pos x="3264" y="904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904"/>
                </a:cxn>
              </a:cxnLst>
              <a:rect l="0" t="0" r="r" b="b"/>
              <a:pathLst>
                <a:path w="3280" h="91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904"/>
                  </a:lnTo>
                  <a:cubicBezTo>
                    <a:pt x="3280" y="909"/>
                    <a:pt x="3277" y="912"/>
                    <a:pt x="3272" y="912"/>
                  </a:cubicBezTo>
                  <a:lnTo>
                    <a:pt x="8" y="912"/>
                  </a:lnTo>
                  <a:cubicBezTo>
                    <a:pt x="4" y="912"/>
                    <a:pt x="0" y="909"/>
                    <a:pt x="0" y="904"/>
                  </a:cubicBezTo>
                  <a:lnTo>
                    <a:pt x="0" y="8"/>
                  </a:lnTo>
                  <a:close/>
                  <a:moveTo>
                    <a:pt x="16" y="904"/>
                  </a:moveTo>
                  <a:lnTo>
                    <a:pt x="8" y="896"/>
                  </a:lnTo>
                  <a:lnTo>
                    <a:pt x="3272" y="896"/>
                  </a:lnTo>
                  <a:lnTo>
                    <a:pt x="3264" y="904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904"/>
                  </a:lnTo>
                  <a:close/>
                </a:path>
              </a:pathLst>
            </a:custGeom>
            <a:solidFill>
              <a:srgbClr val="BCBCBC"/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66" name="Rectangle 22"/>
            <p:cNvSpPr>
              <a:spLocks noChangeArrowheads="1"/>
            </p:cNvSpPr>
            <p:nvPr/>
          </p:nvSpPr>
          <p:spPr bwMode="auto">
            <a:xfrm>
              <a:off x="5934" y="4355"/>
              <a:ext cx="216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Ministerio de Obras Públicas</a:t>
              </a: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5" name="Rectangle 21"/>
            <p:cNvSpPr>
              <a:spLocks noChangeArrowheads="1"/>
            </p:cNvSpPr>
            <p:nvPr/>
          </p:nvSpPr>
          <p:spPr bwMode="auto">
            <a:xfrm>
              <a:off x="2960" y="4638"/>
              <a:ext cx="2559" cy="5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64" name="Freeform 20"/>
            <p:cNvSpPr>
              <a:spLocks noEditPoints="1"/>
            </p:cNvSpPr>
            <p:nvPr/>
          </p:nvSpPr>
          <p:spPr bwMode="auto">
            <a:xfrm>
              <a:off x="2960" y="4638"/>
              <a:ext cx="2564" cy="58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904"/>
                </a:cxn>
                <a:cxn ang="0">
                  <a:pos x="3272" y="912"/>
                </a:cxn>
                <a:cxn ang="0">
                  <a:pos x="8" y="912"/>
                </a:cxn>
                <a:cxn ang="0">
                  <a:pos x="0" y="904"/>
                </a:cxn>
                <a:cxn ang="0">
                  <a:pos x="0" y="8"/>
                </a:cxn>
                <a:cxn ang="0">
                  <a:pos x="16" y="904"/>
                </a:cxn>
                <a:cxn ang="0">
                  <a:pos x="8" y="896"/>
                </a:cxn>
                <a:cxn ang="0">
                  <a:pos x="3272" y="896"/>
                </a:cxn>
                <a:cxn ang="0">
                  <a:pos x="3264" y="904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904"/>
                </a:cxn>
              </a:cxnLst>
              <a:rect l="0" t="0" r="r" b="b"/>
              <a:pathLst>
                <a:path w="3280" h="91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904"/>
                  </a:lnTo>
                  <a:cubicBezTo>
                    <a:pt x="3280" y="909"/>
                    <a:pt x="3277" y="912"/>
                    <a:pt x="3272" y="912"/>
                  </a:cubicBezTo>
                  <a:lnTo>
                    <a:pt x="8" y="912"/>
                  </a:lnTo>
                  <a:cubicBezTo>
                    <a:pt x="4" y="912"/>
                    <a:pt x="0" y="909"/>
                    <a:pt x="0" y="904"/>
                  </a:cubicBezTo>
                  <a:lnTo>
                    <a:pt x="0" y="8"/>
                  </a:lnTo>
                  <a:close/>
                  <a:moveTo>
                    <a:pt x="16" y="904"/>
                  </a:moveTo>
                  <a:lnTo>
                    <a:pt x="8" y="896"/>
                  </a:lnTo>
                  <a:lnTo>
                    <a:pt x="3272" y="896"/>
                  </a:lnTo>
                  <a:lnTo>
                    <a:pt x="3264" y="904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90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63" name="Rectangle 19"/>
            <p:cNvSpPr>
              <a:spLocks noChangeArrowheads="1"/>
            </p:cNvSpPr>
            <p:nvPr/>
          </p:nvSpPr>
          <p:spPr bwMode="auto">
            <a:xfrm>
              <a:off x="3040" y="4798"/>
              <a:ext cx="2281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Universidad El Salvador (UES)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2" name="Rectangle 18"/>
            <p:cNvSpPr>
              <a:spLocks noChangeArrowheads="1"/>
            </p:cNvSpPr>
            <p:nvPr/>
          </p:nvSpPr>
          <p:spPr bwMode="auto">
            <a:xfrm>
              <a:off x="560" y="3679"/>
              <a:ext cx="2138" cy="67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61" name="Freeform 17"/>
            <p:cNvSpPr>
              <a:spLocks noEditPoints="1"/>
            </p:cNvSpPr>
            <p:nvPr/>
          </p:nvSpPr>
          <p:spPr bwMode="auto">
            <a:xfrm>
              <a:off x="560" y="3675"/>
              <a:ext cx="2143" cy="68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1096"/>
                </a:cxn>
                <a:cxn ang="0">
                  <a:pos x="3272" y="1104"/>
                </a:cxn>
                <a:cxn ang="0">
                  <a:pos x="8" y="1104"/>
                </a:cxn>
                <a:cxn ang="0">
                  <a:pos x="0" y="1096"/>
                </a:cxn>
                <a:cxn ang="0">
                  <a:pos x="0" y="8"/>
                </a:cxn>
                <a:cxn ang="0">
                  <a:pos x="16" y="1096"/>
                </a:cxn>
                <a:cxn ang="0">
                  <a:pos x="8" y="1088"/>
                </a:cxn>
                <a:cxn ang="0">
                  <a:pos x="3272" y="1088"/>
                </a:cxn>
                <a:cxn ang="0">
                  <a:pos x="3264" y="1096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096"/>
                </a:cxn>
              </a:cxnLst>
              <a:rect l="0" t="0" r="r" b="b"/>
              <a:pathLst>
                <a:path w="3280" h="1104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1096"/>
                  </a:lnTo>
                  <a:cubicBezTo>
                    <a:pt x="3280" y="1101"/>
                    <a:pt x="3277" y="1104"/>
                    <a:pt x="3272" y="1104"/>
                  </a:cubicBezTo>
                  <a:lnTo>
                    <a:pt x="8" y="1104"/>
                  </a:lnTo>
                  <a:cubicBezTo>
                    <a:pt x="4" y="1104"/>
                    <a:pt x="0" y="1101"/>
                    <a:pt x="0" y="1096"/>
                  </a:cubicBezTo>
                  <a:lnTo>
                    <a:pt x="0" y="8"/>
                  </a:lnTo>
                  <a:close/>
                  <a:moveTo>
                    <a:pt x="16" y="1096"/>
                  </a:moveTo>
                  <a:lnTo>
                    <a:pt x="8" y="1088"/>
                  </a:lnTo>
                  <a:lnTo>
                    <a:pt x="3272" y="1088"/>
                  </a:lnTo>
                  <a:lnTo>
                    <a:pt x="3264" y="1096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96"/>
                  </a:lnTo>
                  <a:close/>
                </a:path>
              </a:pathLst>
            </a:custGeom>
            <a:solidFill>
              <a:srgbClr val="BCBCBC"/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60" name="Rectangle 16"/>
            <p:cNvSpPr>
              <a:spLocks noChangeArrowheads="1"/>
            </p:cNvSpPr>
            <p:nvPr/>
          </p:nvSpPr>
          <p:spPr bwMode="auto">
            <a:xfrm>
              <a:off x="720" y="3839"/>
              <a:ext cx="1825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Universidad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Centroamericana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Calibri" pitchFamily="34" charset="0"/>
                </a:rPr>
                <a:t> (UCA) 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8" name="Rectangle 14"/>
            <p:cNvSpPr>
              <a:spLocks noChangeArrowheads="1"/>
            </p:cNvSpPr>
            <p:nvPr/>
          </p:nvSpPr>
          <p:spPr bwMode="auto">
            <a:xfrm>
              <a:off x="287" y="2561"/>
              <a:ext cx="2268" cy="67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57" name="Freeform 13"/>
            <p:cNvSpPr>
              <a:spLocks noEditPoints="1"/>
            </p:cNvSpPr>
            <p:nvPr/>
          </p:nvSpPr>
          <p:spPr bwMode="auto">
            <a:xfrm>
              <a:off x="160" y="2479"/>
              <a:ext cx="2240" cy="72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3272" y="0"/>
                </a:cxn>
                <a:cxn ang="0">
                  <a:pos x="3280" y="8"/>
                </a:cxn>
                <a:cxn ang="0">
                  <a:pos x="3280" y="1096"/>
                </a:cxn>
                <a:cxn ang="0">
                  <a:pos x="3272" y="1104"/>
                </a:cxn>
                <a:cxn ang="0">
                  <a:pos x="8" y="1104"/>
                </a:cxn>
                <a:cxn ang="0">
                  <a:pos x="0" y="1096"/>
                </a:cxn>
                <a:cxn ang="0">
                  <a:pos x="0" y="8"/>
                </a:cxn>
                <a:cxn ang="0">
                  <a:pos x="16" y="1096"/>
                </a:cxn>
                <a:cxn ang="0">
                  <a:pos x="8" y="1088"/>
                </a:cxn>
                <a:cxn ang="0">
                  <a:pos x="3272" y="1088"/>
                </a:cxn>
                <a:cxn ang="0">
                  <a:pos x="3264" y="1096"/>
                </a:cxn>
                <a:cxn ang="0">
                  <a:pos x="3264" y="8"/>
                </a:cxn>
                <a:cxn ang="0">
                  <a:pos x="327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096"/>
                </a:cxn>
              </a:cxnLst>
              <a:rect l="0" t="0" r="r" b="b"/>
              <a:pathLst>
                <a:path w="3280" h="1104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3272" y="0"/>
                  </a:lnTo>
                  <a:cubicBezTo>
                    <a:pt x="3277" y="0"/>
                    <a:pt x="3280" y="4"/>
                    <a:pt x="3280" y="8"/>
                  </a:cubicBezTo>
                  <a:lnTo>
                    <a:pt x="3280" y="1096"/>
                  </a:lnTo>
                  <a:cubicBezTo>
                    <a:pt x="3280" y="1101"/>
                    <a:pt x="3277" y="1104"/>
                    <a:pt x="3272" y="1104"/>
                  </a:cubicBezTo>
                  <a:lnTo>
                    <a:pt x="8" y="1104"/>
                  </a:lnTo>
                  <a:cubicBezTo>
                    <a:pt x="4" y="1104"/>
                    <a:pt x="0" y="1101"/>
                    <a:pt x="0" y="1096"/>
                  </a:cubicBezTo>
                  <a:lnTo>
                    <a:pt x="0" y="8"/>
                  </a:lnTo>
                  <a:close/>
                  <a:moveTo>
                    <a:pt x="16" y="1096"/>
                  </a:moveTo>
                  <a:lnTo>
                    <a:pt x="8" y="1088"/>
                  </a:lnTo>
                  <a:lnTo>
                    <a:pt x="3272" y="1088"/>
                  </a:lnTo>
                  <a:lnTo>
                    <a:pt x="3264" y="1096"/>
                  </a:lnTo>
                  <a:lnTo>
                    <a:pt x="3264" y="8"/>
                  </a:lnTo>
                  <a:lnTo>
                    <a:pt x="327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96"/>
                  </a:lnTo>
                  <a:close/>
                </a:path>
              </a:pathLst>
            </a:custGeom>
            <a:solidFill>
              <a:srgbClr val="BCBCBC"/>
            </a:solidFill>
            <a:ln w="1">
              <a:solidFill>
                <a:srgbClr val="BCBC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55" name="Rectangle 11"/>
            <p:cNvSpPr>
              <a:spLocks noChangeArrowheads="1"/>
            </p:cNvSpPr>
            <p:nvPr/>
          </p:nvSpPr>
          <p:spPr bwMode="auto">
            <a:xfrm>
              <a:off x="690" y="2722"/>
              <a:ext cx="1192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 err="1" smtClean="0">
                  <a:solidFill>
                    <a:srgbClr val="000000"/>
                  </a:solidFill>
                  <a:latin typeface="Arial" pitchFamily="34" charset="0"/>
                  <a:cs typeface="Calibri" pitchFamily="34" charset="0"/>
                </a:rPr>
                <a:t>Proteccion</a:t>
              </a:r>
              <a:r>
                <a:rPr lang="en-US" sz="1100" b="1" dirty="0" smtClean="0">
                  <a:solidFill>
                    <a:srgbClr val="000000"/>
                  </a:solidFill>
                  <a:latin typeface="Arial" pitchFamily="34" charset="0"/>
                  <a:cs typeface="Calibri" pitchFamily="34" charset="0"/>
                </a:rPr>
                <a:t> Civil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4" name="Freeform 10"/>
            <p:cNvSpPr>
              <a:spLocks noEditPoints="1"/>
            </p:cNvSpPr>
            <p:nvPr/>
          </p:nvSpPr>
          <p:spPr bwMode="auto">
            <a:xfrm>
              <a:off x="2550" y="1271"/>
              <a:ext cx="720" cy="1479"/>
            </a:xfrm>
            <a:custGeom>
              <a:avLst/>
              <a:gdLst/>
              <a:ahLst/>
              <a:cxnLst>
                <a:cxn ang="0">
                  <a:pos x="16" y="75"/>
                </a:cxn>
                <a:cxn ang="0">
                  <a:pos x="584" y="75"/>
                </a:cxn>
                <a:cxn ang="0">
                  <a:pos x="592" y="83"/>
                </a:cxn>
                <a:cxn ang="0">
                  <a:pos x="592" y="2315"/>
                </a:cxn>
                <a:cxn ang="0">
                  <a:pos x="584" y="2307"/>
                </a:cxn>
                <a:cxn ang="0">
                  <a:pos x="1153" y="2307"/>
                </a:cxn>
                <a:cxn ang="0">
                  <a:pos x="1153" y="2323"/>
                </a:cxn>
                <a:cxn ang="0">
                  <a:pos x="584" y="2323"/>
                </a:cxn>
                <a:cxn ang="0">
                  <a:pos x="576" y="2315"/>
                </a:cxn>
                <a:cxn ang="0">
                  <a:pos x="576" y="83"/>
                </a:cxn>
                <a:cxn ang="0">
                  <a:pos x="584" y="91"/>
                </a:cxn>
                <a:cxn ang="0">
                  <a:pos x="16" y="91"/>
                </a:cxn>
                <a:cxn ang="0">
                  <a:pos x="16" y="75"/>
                </a:cxn>
                <a:cxn ang="0">
                  <a:pos x="140" y="165"/>
                </a:cxn>
                <a:cxn ang="0">
                  <a:pos x="0" y="83"/>
                </a:cxn>
                <a:cxn ang="0">
                  <a:pos x="140" y="2"/>
                </a:cxn>
                <a:cxn ang="0">
                  <a:pos x="151" y="5"/>
                </a:cxn>
                <a:cxn ang="0">
                  <a:pos x="148" y="16"/>
                </a:cxn>
                <a:cxn ang="0">
                  <a:pos x="20" y="90"/>
                </a:cxn>
                <a:cxn ang="0">
                  <a:pos x="20" y="77"/>
                </a:cxn>
                <a:cxn ang="0">
                  <a:pos x="148" y="151"/>
                </a:cxn>
                <a:cxn ang="0">
                  <a:pos x="151" y="162"/>
                </a:cxn>
                <a:cxn ang="0">
                  <a:pos x="140" y="165"/>
                </a:cxn>
                <a:cxn ang="0">
                  <a:pos x="1029" y="2234"/>
                </a:cxn>
                <a:cxn ang="0">
                  <a:pos x="1169" y="2315"/>
                </a:cxn>
                <a:cxn ang="0">
                  <a:pos x="1029" y="2397"/>
                </a:cxn>
                <a:cxn ang="0">
                  <a:pos x="1018" y="2394"/>
                </a:cxn>
                <a:cxn ang="0">
                  <a:pos x="1020" y="2383"/>
                </a:cxn>
                <a:cxn ang="0">
                  <a:pos x="1149" y="2309"/>
                </a:cxn>
                <a:cxn ang="0">
                  <a:pos x="1149" y="2322"/>
                </a:cxn>
                <a:cxn ang="0">
                  <a:pos x="1020" y="2248"/>
                </a:cxn>
                <a:cxn ang="0">
                  <a:pos x="1018" y="2237"/>
                </a:cxn>
                <a:cxn ang="0">
                  <a:pos x="1029" y="2234"/>
                </a:cxn>
              </a:cxnLst>
              <a:rect l="0" t="0" r="r" b="b"/>
              <a:pathLst>
                <a:path w="1169" h="2399">
                  <a:moveTo>
                    <a:pt x="16" y="75"/>
                  </a:moveTo>
                  <a:lnTo>
                    <a:pt x="584" y="75"/>
                  </a:lnTo>
                  <a:cubicBezTo>
                    <a:pt x="589" y="75"/>
                    <a:pt x="592" y="79"/>
                    <a:pt x="592" y="83"/>
                  </a:cubicBezTo>
                  <a:lnTo>
                    <a:pt x="592" y="2315"/>
                  </a:lnTo>
                  <a:lnTo>
                    <a:pt x="584" y="2307"/>
                  </a:lnTo>
                  <a:lnTo>
                    <a:pt x="1153" y="2307"/>
                  </a:lnTo>
                  <a:lnTo>
                    <a:pt x="1153" y="2323"/>
                  </a:lnTo>
                  <a:lnTo>
                    <a:pt x="584" y="2323"/>
                  </a:lnTo>
                  <a:cubicBezTo>
                    <a:pt x="580" y="2323"/>
                    <a:pt x="576" y="2320"/>
                    <a:pt x="576" y="2315"/>
                  </a:cubicBezTo>
                  <a:lnTo>
                    <a:pt x="576" y="83"/>
                  </a:lnTo>
                  <a:lnTo>
                    <a:pt x="584" y="91"/>
                  </a:lnTo>
                  <a:lnTo>
                    <a:pt x="16" y="91"/>
                  </a:lnTo>
                  <a:lnTo>
                    <a:pt x="16" y="75"/>
                  </a:lnTo>
                  <a:close/>
                  <a:moveTo>
                    <a:pt x="140" y="165"/>
                  </a:moveTo>
                  <a:lnTo>
                    <a:pt x="0" y="83"/>
                  </a:lnTo>
                  <a:lnTo>
                    <a:pt x="140" y="2"/>
                  </a:lnTo>
                  <a:cubicBezTo>
                    <a:pt x="144" y="0"/>
                    <a:pt x="149" y="1"/>
                    <a:pt x="151" y="5"/>
                  </a:cubicBezTo>
                  <a:cubicBezTo>
                    <a:pt x="154" y="9"/>
                    <a:pt x="152" y="13"/>
                    <a:pt x="148" y="16"/>
                  </a:cubicBezTo>
                  <a:lnTo>
                    <a:pt x="20" y="90"/>
                  </a:lnTo>
                  <a:lnTo>
                    <a:pt x="20" y="77"/>
                  </a:lnTo>
                  <a:lnTo>
                    <a:pt x="148" y="151"/>
                  </a:lnTo>
                  <a:cubicBezTo>
                    <a:pt x="152" y="154"/>
                    <a:pt x="154" y="158"/>
                    <a:pt x="151" y="162"/>
                  </a:cubicBezTo>
                  <a:cubicBezTo>
                    <a:pt x="149" y="166"/>
                    <a:pt x="144" y="167"/>
                    <a:pt x="140" y="165"/>
                  </a:cubicBezTo>
                  <a:close/>
                  <a:moveTo>
                    <a:pt x="1029" y="2234"/>
                  </a:moveTo>
                  <a:lnTo>
                    <a:pt x="1169" y="2315"/>
                  </a:lnTo>
                  <a:lnTo>
                    <a:pt x="1029" y="2397"/>
                  </a:lnTo>
                  <a:cubicBezTo>
                    <a:pt x="1025" y="2399"/>
                    <a:pt x="1020" y="2398"/>
                    <a:pt x="1018" y="2394"/>
                  </a:cubicBezTo>
                  <a:cubicBezTo>
                    <a:pt x="1015" y="2390"/>
                    <a:pt x="1017" y="2386"/>
                    <a:pt x="1020" y="2383"/>
                  </a:cubicBezTo>
                  <a:lnTo>
                    <a:pt x="1149" y="2309"/>
                  </a:lnTo>
                  <a:lnTo>
                    <a:pt x="1149" y="2322"/>
                  </a:lnTo>
                  <a:lnTo>
                    <a:pt x="1020" y="2248"/>
                  </a:lnTo>
                  <a:cubicBezTo>
                    <a:pt x="1017" y="2245"/>
                    <a:pt x="1015" y="2241"/>
                    <a:pt x="1018" y="2237"/>
                  </a:cubicBezTo>
                  <a:cubicBezTo>
                    <a:pt x="1020" y="2233"/>
                    <a:pt x="1025" y="2232"/>
                    <a:pt x="1029" y="2234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53" name="Freeform 9"/>
            <p:cNvSpPr>
              <a:spLocks noEditPoints="1"/>
            </p:cNvSpPr>
            <p:nvPr/>
          </p:nvSpPr>
          <p:spPr bwMode="auto">
            <a:xfrm>
              <a:off x="4420" y="962"/>
              <a:ext cx="417" cy="1120"/>
            </a:xfrm>
            <a:custGeom>
              <a:avLst/>
              <a:gdLst/>
              <a:ahLst/>
              <a:cxnLst>
                <a:cxn ang="0">
                  <a:pos x="603" y="16"/>
                </a:cxn>
                <a:cxn ang="0">
                  <a:pos x="603" y="608"/>
                </a:cxn>
                <a:cxn ang="0">
                  <a:pos x="595" y="616"/>
                </a:cxn>
                <a:cxn ang="0">
                  <a:pos x="83" y="616"/>
                </a:cxn>
                <a:cxn ang="0">
                  <a:pos x="91" y="608"/>
                </a:cxn>
                <a:cxn ang="0">
                  <a:pos x="91" y="1201"/>
                </a:cxn>
                <a:cxn ang="0">
                  <a:pos x="75" y="1201"/>
                </a:cxn>
                <a:cxn ang="0">
                  <a:pos x="75" y="608"/>
                </a:cxn>
                <a:cxn ang="0">
                  <a:pos x="83" y="600"/>
                </a:cxn>
                <a:cxn ang="0">
                  <a:pos x="595" y="600"/>
                </a:cxn>
                <a:cxn ang="0">
                  <a:pos x="587" y="608"/>
                </a:cxn>
                <a:cxn ang="0">
                  <a:pos x="587" y="16"/>
                </a:cxn>
                <a:cxn ang="0">
                  <a:pos x="603" y="16"/>
                </a:cxn>
                <a:cxn ang="0">
                  <a:pos x="514" y="140"/>
                </a:cxn>
                <a:cxn ang="0">
                  <a:pos x="595" y="0"/>
                </a:cxn>
                <a:cxn ang="0">
                  <a:pos x="677" y="140"/>
                </a:cxn>
                <a:cxn ang="0">
                  <a:pos x="674" y="151"/>
                </a:cxn>
                <a:cxn ang="0">
                  <a:pos x="663" y="148"/>
                </a:cxn>
                <a:cxn ang="0">
                  <a:pos x="589" y="20"/>
                </a:cxn>
                <a:cxn ang="0">
                  <a:pos x="602" y="20"/>
                </a:cxn>
                <a:cxn ang="0">
                  <a:pos x="528" y="148"/>
                </a:cxn>
                <a:cxn ang="0">
                  <a:pos x="517" y="151"/>
                </a:cxn>
                <a:cxn ang="0">
                  <a:pos x="514" y="140"/>
                </a:cxn>
                <a:cxn ang="0">
                  <a:pos x="165" y="1077"/>
                </a:cxn>
                <a:cxn ang="0">
                  <a:pos x="83" y="1217"/>
                </a:cxn>
                <a:cxn ang="0">
                  <a:pos x="2" y="1077"/>
                </a:cxn>
                <a:cxn ang="0">
                  <a:pos x="5" y="1066"/>
                </a:cxn>
                <a:cxn ang="0">
                  <a:pos x="16" y="1068"/>
                </a:cxn>
                <a:cxn ang="0">
                  <a:pos x="90" y="1197"/>
                </a:cxn>
                <a:cxn ang="0">
                  <a:pos x="77" y="1197"/>
                </a:cxn>
                <a:cxn ang="0">
                  <a:pos x="151" y="1068"/>
                </a:cxn>
                <a:cxn ang="0">
                  <a:pos x="162" y="1066"/>
                </a:cxn>
                <a:cxn ang="0">
                  <a:pos x="165" y="1077"/>
                </a:cxn>
              </a:cxnLst>
              <a:rect l="0" t="0" r="r" b="b"/>
              <a:pathLst>
                <a:path w="679" h="1217">
                  <a:moveTo>
                    <a:pt x="603" y="16"/>
                  </a:moveTo>
                  <a:lnTo>
                    <a:pt x="603" y="608"/>
                  </a:lnTo>
                  <a:cubicBezTo>
                    <a:pt x="603" y="613"/>
                    <a:pt x="600" y="616"/>
                    <a:pt x="595" y="616"/>
                  </a:cubicBezTo>
                  <a:lnTo>
                    <a:pt x="83" y="616"/>
                  </a:lnTo>
                  <a:lnTo>
                    <a:pt x="91" y="608"/>
                  </a:lnTo>
                  <a:lnTo>
                    <a:pt x="91" y="1201"/>
                  </a:lnTo>
                  <a:lnTo>
                    <a:pt x="75" y="1201"/>
                  </a:lnTo>
                  <a:lnTo>
                    <a:pt x="75" y="608"/>
                  </a:lnTo>
                  <a:cubicBezTo>
                    <a:pt x="75" y="604"/>
                    <a:pt x="79" y="600"/>
                    <a:pt x="83" y="600"/>
                  </a:cubicBezTo>
                  <a:lnTo>
                    <a:pt x="595" y="600"/>
                  </a:lnTo>
                  <a:lnTo>
                    <a:pt x="587" y="608"/>
                  </a:lnTo>
                  <a:lnTo>
                    <a:pt x="587" y="16"/>
                  </a:lnTo>
                  <a:lnTo>
                    <a:pt x="603" y="16"/>
                  </a:lnTo>
                  <a:close/>
                  <a:moveTo>
                    <a:pt x="514" y="140"/>
                  </a:moveTo>
                  <a:lnTo>
                    <a:pt x="595" y="0"/>
                  </a:lnTo>
                  <a:lnTo>
                    <a:pt x="677" y="140"/>
                  </a:lnTo>
                  <a:cubicBezTo>
                    <a:pt x="679" y="144"/>
                    <a:pt x="678" y="149"/>
                    <a:pt x="674" y="151"/>
                  </a:cubicBezTo>
                  <a:cubicBezTo>
                    <a:pt x="670" y="154"/>
                    <a:pt x="666" y="152"/>
                    <a:pt x="663" y="148"/>
                  </a:cubicBezTo>
                  <a:lnTo>
                    <a:pt x="589" y="20"/>
                  </a:lnTo>
                  <a:lnTo>
                    <a:pt x="602" y="20"/>
                  </a:lnTo>
                  <a:lnTo>
                    <a:pt x="528" y="148"/>
                  </a:lnTo>
                  <a:cubicBezTo>
                    <a:pt x="525" y="152"/>
                    <a:pt x="521" y="154"/>
                    <a:pt x="517" y="151"/>
                  </a:cubicBezTo>
                  <a:cubicBezTo>
                    <a:pt x="513" y="149"/>
                    <a:pt x="512" y="144"/>
                    <a:pt x="514" y="140"/>
                  </a:cubicBezTo>
                  <a:close/>
                  <a:moveTo>
                    <a:pt x="165" y="1077"/>
                  </a:moveTo>
                  <a:lnTo>
                    <a:pt x="83" y="1217"/>
                  </a:lnTo>
                  <a:lnTo>
                    <a:pt x="2" y="1077"/>
                  </a:lnTo>
                  <a:cubicBezTo>
                    <a:pt x="0" y="1073"/>
                    <a:pt x="1" y="1068"/>
                    <a:pt x="5" y="1066"/>
                  </a:cubicBezTo>
                  <a:cubicBezTo>
                    <a:pt x="9" y="1063"/>
                    <a:pt x="13" y="1065"/>
                    <a:pt x="16" y="1068"/>
                  </a:cubicBezTo>
                  <a:lnTo>
                    <a:pt x="90" y="1197"/>
                  </a:lnTo>
                  <a:lnTo>
                    <a:pt x="77" y="1197"/>
                  </a:lnTo>
                  <a:lnTo>
                    <a:pt x="151" y="1068"/>
                  </a:lnTo>
                  <a:cubicBezTo>
                    <a:pt x="154" y="1065"/>
                    <a:pt x="158" y="1063"/>
                    <a:pt x="162" y="1066"/>
                  </a:cubicBezTo>
                  <a:cubicBezTo>
                    <a:pt x="166" y="1068"/>
                    <a:pt x="167" y="1073"/>
                    <a:pt x="165" y="1077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52" name="Freeform 8"/>
            <p:cNvSpPr>
              <a:spLocks noEditPoints="1"/>
            </p:cNvSpPr>
            <p:nvPr/>
          </p:nvSpPr>
          <p:spPr bwMode="auto">
            <a:xfrm>
              <a:off x="5662" y="1576"/>
              <a:ext cx="857" cy="838"/>
            </a:xfrm>
            <a:custGeom>
              <a:avLst/>
              <a:gdLst/>
              <a:ahLst/>
              <a:cxnLst>
                <a:cxn ang="0">
                  <a:pos x="1377" y="91"/>
                </a:cxn>
                <a:cxn ang="0">
                  <a:pos x="696" y="91"/>
                </a:cxn>
                <a:cxn ang="0">
                  <a:pos x="704" y="83"/>
                </a:cxn>
                <a:cxn ang="0">
                  <a:pos x="704" y="1275"/>
                </a:cxn>
                <a:cxn ang="0">
                  <a:pos x="696" y="1283"/>
                </a:cxn>
                <a:cxn ang="0">
                  <a:pos x="16" y="1283"/>
                </a:cxn>
                <a:cxn ang="0">
                  <a:pos x="16" y="1267"/>
                </a:cxn>
                <a:cxn ang="0">
                  <a:pos x="696" y="1267"/>
                </a:cxn>
                <a:cxn ang="0">
                  <a:pos x="688" y="1275"/>
                </a:cxn>
                <a:cxn ang="0">
                  <a:pos x="688" y="83"/>
                </a:cxn>
                <a:cxn ang="0">
                  <a:pos x="696" y="75"/>
                </a:cxn>
                <a:cxn ang="0">
                  <a:pos x="1377" y="75"/>
                </a:cxn>
                <a:cxn ang="0">
                  <a:pos x="1377" y="91"/>
                </a:cxn>
                <a:cxn ang="0">
                  <a:pos x="1253" y="2"/>
                </a:cxn>
                <a:cxn ang="0">
                  <a:pos x="1393" y="83"/>
                </a:cxn>
                <a:cxn ang="0">
                  <a:pos x="1253" y="165"/>
                </a:cxn>
                <a:cxn ang="0">
                  <a:pos x="1242" y="162"/>
                </a:cxn>
                <a:cxn ang="0">
                  <a:pos x="1244" y="151"/>
                </a:cxn>
                <a:cxn ang="0">
                  <a:pos x="1373" y="77"/>
                </a:cxn>
                <a:cxn ang="0">
                  <a:pos x="1373" y="90"/>
                </a:cxn>
                <a:cxn ang="0">
                  <a:pos x="1244" y="16"/>
                </a:cxn>
                <a:cxn ang="0">
                  <a:pos x="1242" y="5"/>
                </a:cxn>
                <a:cxn ang="0">
                  <a:pos x="1253" y="2"/>
                </a:cxn>
                <a:cxn ang="0">
                  <a:pos x="140" y="1357"/>
                </a:cxn>
                <a:cxn ang="0">
                  <a:pos x="0" y="1275"/>
                </a:cxn>
                <a:cxn ang="0">
                  <a:pos x="140" y="1194"/>
                </a:cxn>
                <a:cxn ang="0">
                  <a:pos x="151" y="1197"/>
                </a:cxn>
                <a:cxn ang="0">
                  <a:pos x="148" y="1208"/>
                </a:cxn>
                <a:cxn ang="0">
                  <a:pos x="20" y="1282"/>
                </a:cxn>
                <a:cxn ang="0">
                  <a:pos x="20" y="1269"/>
                </a:cxn>
                <a:cxn ang="0">
                  <a:pos x="148" y="1343"/>
                </a:cxn>
                <a:cxn ang="0">
                  <a:pos x="151" y="1354"/>
                </a:cxn>
                <a:cxn ang="0">
                  <a:pos x="140" y="1357"/>
                </a:cxn>
              </a:cxnLst>
              <a:rect l="0" t="0" r="r" b="b"/>
              <a:pathLst>
                <a:path w="1393" h="1359">
                  <a:moveTo>
                    <a:pt x="1377" y="91"/>
                  </a:moveTo>
                  <a:lnTo>
                    <a:pt x="696" y="91"/>
                  </a:lnTo>
                  <a:lnTo>
                    <a:pt x="704" y="83"/>
                  </a:lnTo>
                  <a:lnTo>
                    <a:pt x="704" y="1275"/>
                  </a:lnTo>
                  <a:cubicBezTo>
                    <a:pt x="704" y="1280"/>
                    <a:pt x="701" y="1283"/>
                    <a:pt x="696" y="1283"/>
                  </a:cubicBezTo>
                  <a:lnTo>
                    <a:pt x="16" y="1283"/>
                  </a:lnTo>
                  <a:lnTo>
                    <a:pt x="16" y="1267"/>
                  </a:lnTo>
                  <a:lnTo>
                    <a:pt x="696" y="1267"/>
                  </a:lnTo>
                  <a:lnTo>
                    <a:pt x="688" y="1275"/>
                  </a:lnTo>
                  <a:lnTo>
                    <a:pt x="688" y="83"/>
                  </a:lnTo>
                  <a:cubicBezTo>
                    <a:pt x="688" y="79"/>
                    <a:pt x="692" y="75"/>
                    <a:pt x="696" y="75"/>
                  </a:cubicBezTo>
                  <a:lnTo>
                    <a:pt x="1377" y="75"/>
                  </a:lnTo>
                  <a:lnTo>
                    <a:pt x="1377" y="91"/>
                  </a:lnTo>
                  <a:close/>
                  <a:moveTo>
                    <a:pt x="1253" y="2"/>
                  </a:moveTo>
                  <a:lnTo>
                    <a:pt x="1393" y="83"/>
                  </a:lnTo>
                  <a:lnTo>
                    <a:pt x="1253" y="165"/>
                  </a:lnTo>
                  <a:cubicBezTo>
                    <a:pt x="1249" y="167"/>
                    <a:pt x="1244" y="166"/>
                    <a:pt x="1242" y="162"/>
                  </a:cubicBezTo>
                  <a:cubicBezTo>
                    <a:pt x="1239" y="158"/>
                    <a:pt x="1241" y="154"/>
                    <a:pt x="1244" y="151"/>
                  </a:cubicBezTo>
                  <a:lnTo>
                    <a:pt x="1373" y="77"/>
                  </a:lnTo>
                  <a:lnTo>
                    <a:pt x="1373" y="90"/>
                  </a:lnTo>
                  <a:lnTo>
                    <a:pt x="1244" y="16"/>
                  </a:lnTo>
                  <a:cubicBezTo>
                    <a:pt x="1241" y="13"/>
                    <a:pt x="1239" y="9"/>
                    <a:pt x="1242" y="5"/>
                  </a:cubicBezTo>
                  <a:cubicBezTo>
                    <a:pt x="1244" y="1"/>
                    <a:pt x="1249" y="0"/>
                    <a:pt x="1253" y="2"/>
                  </a:cubicBezTo>
                  <a:close/>
                  <a:moveTo>
                    <a:pt x="140" y="1357"/>
                  </a:moveTo>
                  <a:lnTo>
                    <a:pt x="0" y="1275"/>
                  </a:lnTo>
                  <a:lnTo>
                    <a:pt x="140" y="1194"/>
                  </a:lnTo>
                  <a:cubicBezTo>
                    <a:pt x="144" y="1192"/>
                    <a:pt x="149" y="1193"/>
                    <a:pt x="151" y="1197"/>
                  </a:cubicBezTo>
                  <a:cubicBezTo>
                    <a:pt x="154" y="1201"/>
                    <a:pt x="152" y="1205"/>
                    <a:pt x="148" y="1208"/>
                  </a:cubicBezTo>
                  <a:lnTo>
                    <a:pt x="20" y="1282"/>
                  </a:lnTo>
                  <a:lnTo>
                    <a:pt x="20" y="1269"/>
                  </a:lnTo>
                  <a:lnTo>
                    <a:pt x="148" y="1343"/>
                  </a:lnTo>
                  <a:cubicBezTo>
                    <a:pt x="152" y="1346"/>
                    <a:pt x="154" y="1350"/>
                    <a:pt x="151" y="1354"/>
                  </a:cubicBezTo>
                  <a:cubicBezTo>
                    <a:pt x="149" y="1358"/>
                    <a:pt x="144" y="1359"/>
                    <a:pt x="140" y="1357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51" name="Freeform 7"/>
            <p:cNvSpPr>
              <a:spLocks noEditPoints="1"/>
            </p:cNvSpPr>
            <p:nvPr/>
          </p:nvSpPr>
          <p:spPr bwMode="auto">
            <a:xfrm>
              <a:off x="5672" y="2632"/>
              <a:ext cx="897" cy="111"/>
            </a:xfrm>
            <a:custGeom>
              <a:avLst/>
              <a:gdLst/>
              <a:ahLst/>
              <a:cxnLst>
                <a:cxn ang="0">
                  <a:pos x="1441" y="91"/>
                </a:cxn>
                <a:cxn ang="0">
                  <a:pos x="728" y="91"/>
                </a:cxn>
                <a:cxn ang="0">
                  <a:pos x="736" y="83"/>
                </a:cxn>
                <a:cxn ang="0">
                  <a:pos x="736" y="96"/>
                </a:cxn>
                <a:cxn ang="0">
                  <a:pos x="728" y="104"/>
                </a:cxn>
                <a:cxn ang="0">
                  <a:pos x="16" y="104"/>
                </a:cxn>
                <a:cxn ang="0">
                  <a:pos x="16" y="88"/>
                </a:cxn>
                <a:cxn ang="0">
                  <a:pos x="728" y="88"/>
                </a:cxn>
                <a:cxn ang="0">
                  <a:pos x="720" y="96"/>
                </a:cxn>
                <a:cxn ang="0">
                  <a:pos x="720" y="83"/>
                </a:cxn>
                <a:cxn ang="0">
                  <a:pos x="728" y="75"/>
                </a:cxn>
                <a:cxn ang="0">
                  <a:pos x="1441" y="75"/>
                </a:cxn>
                <a:cxn ang="0">
                  <a:pos x="1441" y="91"/>
                </a:cxn>
                <a:cxn ang="0">
                  <a:pos x="1317" y="2"/>
                </a:cxn>
                <a:cxn ang="0">
                  <a:pos x="1457" y="83"/>
                </a:cxn>
                <a:cxn ang="0">
                  <a:pos x="1317" y="165"/>
                </a:cxn>
                <a:cxn ang="0">
                  <a:pos x="1306" y="162"/>
                </a:cxn>
                <a:cxn ang="0">
                  <a:pos x="1308" y="151"/>
                </a:cxn>
                <a:cxn ang="0">
                  <a:pos x="1437" y="77"/>
                </a:cxn>
                <a:cxn ang="0">
                  <a:pos x="1437" y="90"/>
                </a:cxn>
                <a:cxn ang="0">
                  <a:pos x="1308" y="16"/>
                </a:cxn>
                <a:cxn ang="0">
                  <a:pos x="1306" y="5"/>
                </a:cxn>
                <a:cxn ang="0">
                  <a:pos x="1317" y="2"/>
                </a:cxn>
                <a:cxn ang="0">
                  <a:pos x="140" y="178"/>
                </a:cxn>
                <a:cxn ang="0">
                  <a:pos x="0" y="96"/>
                </a:cxn>
                <a:cxn ang="0">
                  <a:pos x="140" y="14"/>
                </a:cxn>
                <a:cxn ang="0">
                  <a:pos x="151" y="17"/>
                </a:cxn>
                <a:cxn ang="0">
                  <a:pos x="148" y="28"/>
                </a:cxn>
                <a:cxn ang="0">
                  <a:pos x="20" y="103"/>
                </a:cxn>
                <a:cxn ang="0">
                  <a:pos x="20" y="89"/>
                </a:cxn>
                <a:cxn ang="0">
                  <a:pos x="148" y="164"/>
                </a:cxn>
                <a:cxn ang="0">
                  <a:pos x="151" y="175"/>
                </a:cxn>
                <a:cxn ang="0">
                  <a:pos x="140" y="178"/>
                </a:cxn>
              </a:cxnLst>
              <a:rect l="0" t="0" r="r" b="b"/>
              <a:pathLst>
                <a:path w="1457" h="180">
                  <a:moveTo>
                    <a:pt x="1441" y="91"/>
                  </a:moveTo>
                  <a:lnTo>
                    <a:pt x="728" y="91"/>
                  </a:lnTo>
                  <a:lnTo>
                    <a:pt x="736" y="83"/>
                  </a:lnTo>
                  <a:lnTo>
                    <a:pt x="736" y="96"/>
                  </a:lnTo>
                  <a:cubicBezTo>
                    <a:pt x="736" y="100"/>
                    <a:pt x="733" y="104"/>
                    <a:pt x="728" y="104"/>
                  </a:cubicBezTo>
                  <a:lnTo>
                    <a:pt x="16" y="104"/>
                  </a:lnTo>
                  <a:lnTo>
                    <a:pt x="16" y="88"/>
                  </a:lnTo>
                  <a:lnTo>
                    <a:pt x="728" y="88"/>
                  </a:lnTo>
                  <a:lnTo>
                    <a:pt x="720" y="96"/>
                  </a:lnTo>
                  <a:lnTo>
                    <a:pt x="720" y="83"/>
                  </a:lnTo>
                  <a:cubicBezTo>
                    <a:pt x="720" y="79"/>
                    <a:pt x="724" y="75"/>
                    <a:pt x="728" y="75"/>
                  </a:cubicBezTo>
                  <a:lnTo>
                    <a:pt x="1441" y="75"/>
                  </a:lnTo>
                  <a:lnTo>
                    <a:pt x="1441" y="91"/>
                  </a:lnTo>
                  <a:close/>
                  <a:moveTo>
                    <a:pt x="1317" y="2"/>
                  </a:moveTo>
                  <a:lnTo>
                    <a:pt x="1457" y="83"/>
                  </a:lnTo>
                  <a:lnTo>
                    <a:pt x="1317" y="165"/>
                  </a:lnTo>
                  <a:cubicBezTo>
                    <a:pt x="1313" y="167"/>
                    <a:pt x="1308" y="166"/>
                    <a:pt x="1306" y="162"/>
                  </a:cubicBezTo>
                  <a:cubicBezTo>
                    <a:pt x="1303" y="158"/>
                    <a:pt x="1305" y="154"/>
                    <a:pt x="1308" y="151"/>
                  </a:cubicBezTo>
                  <a:lnTo>
                    <a:pt x="1437" y="77"/>
                  </a:lnTo>
                  <a:lnTo>
                    <a:pt x="1437" y="90"/>
                  </a:lnTo>
                  <a:lnTo>
                    <a:pt x="1308" y="16"/>
                  </a:lnTo>
                  <a:cubicBezTo>
                    <a:pt x="1305" y="13"/>
                    <a:pt x="1303" y="9"/>
                    <a:pt x="1306" y="5"/>
                  </a:cubicBezTo>
                  <a:cubicBezTo>
                    <a:pt x="1308" y="1"/>
                    <a:pt x="1313" y="0"/>
                    <a:pt x="1317" y="2"/>
                  </a:cubicBezTo>
                  <a:close/>
                  <a:moveTo>
                    <a:pt x="140" y="178"/>
                  </a:moveTo>
                  <a:lnTo>
                    <a:pt x="0" y="96"/>
                  </a:lnTo>
                  <a:lnTo>
                    <a:pt x="140" y="14"/>
                  </a:lnTo>
                  <a:cubicBezTo>
                    <a:pt x="144" y="12"/>
                    <a:pt x="149" y="13"/>
                    <a:pt x="151" y="17"/>
                  </a:cubicBezTo>
                  <a:cubicBezTo>
                    <a:pt x="154" y="21"/>
                    <a:pt x="152" y="26"/>
                    <a:pt x="148" y="28"/>
                  </a:cubicBezTo>
                  <a:lnTo>
                    <a:pt x="20" y="103"/>
                  </a:lnTo>
                  <a:lnTo>
                    <a:pt x="20" y="89"/>
                  </a:lnTo>
                  <a:lnTo>
                    <a:pt x="148" y="164"/>
                  </a:lnTo>
                  <a:cubicBezTo>
                    <a:pt x="152" y="166"/>
                    <a:pt x="154" y="171"/>
                    <a:pt x="151" y="175"/>
                  </a:cubicBezTo>
                  <a:cubicBezTo>
                    <a:pt x="149" y="179"/>
                    <a:pt x="144" y="180"/>
                    <a:pt x="140" y="178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50" name="Freeform 6"/>
            <p:cNvSpPr>
              <a:spLocks noEditPoints="1"/>
            </p:cNvSpPr>
            <p:nvPr/>
          </p:nvSpPr>
          <p:spPr bwMode="auto">
            <a:xfrm>
              <a:off x="5672" y="2908"/>
              <a:ext cx="749" cy="577"/>
            </a:xfrm>
            <a:custGeom>
              <a:avLst/>
              <a:gdLst/>
              <a:ahLst/>
              <a:cxnLst>
                <a:cxn ang="0">
                  <a:pos x="1201" y="859"/>
                </a:cxn>
                <a:cxn ang="0">
                  <a:pos x="608" y="859"/>
                </a:cxn>
                <a:cxn ang="0">
                  <a:pos x="600" y="851"/>
                </a:cxn>
                <a:cxn ang="0">
                  <a:pos x="600" y="83"/>
                </a:cxn>
                <a:cxn ang="0">
                  <a:pos x="608" y="91"/>
                </a:cxn>
                <a:cxn ang="0">
                  <a:pos x="16" y="91"/>
                </a:cxn>
                <a:cxn ang="0">
                  <a:pos x="16" y="75"/>
                </a:cxn>
                <a:cxn ang="0">
                  <a:pos x="608" y="75"/>
                </a:cxn>
                <a:cxn ang="0">
                  <a:pos x="616" y="83"/>
                </a:cxn>
                <a:cxn ang="0">
                  <a:pos x="616" y="851"/>
                </a:cxn>
                <a:cxn ang="0">
                  <a:pos x="608" y="843"/>
                </a:cxn>
                <a:cxn ang="0">
                  <a:pos x="1201" y="843"/>
                </a:cxn>
                <a:cxn ang="0">
                  <a:pos x="1201" y="859"/>
                </a:cxn>
                <a:cxn ang="0">
                  <a:pos x="1077" y="770"/>
                </a:cxn>
                <a:cxn ang="0">
                  <a:pos x="1217" y="851"/>
                </a:cxn>
                <a:cxn ang="0">
                  <a:pos x="1077" y="933"/>
                </a:cxn>
                <a:cxn ang="0">
                  <a:pos x="1066" y="930"/>
                </a:cxn>
                <a:cxn ang="0">
                  <a:pos x="1068" y="919"/>
                </a:cxn>
                <a:cxn ang="0">
                  <a:pos x="1197" y="845"/>
                </a:cxn>
                <a:cxn ang="0">
                  <a:pos x="1197" y="858"/>
                </a:cxn>
                <a:cxn ang="0">
                  <a:pos x="1068" y="784"/>
                </a:cxn>
                <a:cxn ang="0">
                  <a:pos x="1066" y="773"/>
                </a:cxn>
                <a:cxn ang="0">
                  <a:pos x="1077" y="770"/>
                </a:cxn>
                <a:cxn ang="0">
                  <a:pos x="140" y="165"/>
                </a:cxn>
                <a:cxn ang="0">
                  <a:pos x="0" y="83"/>
                </a:cxn>
                <a:cxn ang="0">
                  <a:pos x="140" y="2"/>
                </a:cxn>
                <a:cxn ang="0">
                  <a:pos x="151" y="5"/>
                </a:cxn>
                <a:cxn ang="0">
                  <a:pos x="148" y="16"/>
                </a:cxn>
                <a:cxn ang="0">
                  <a:pos x="20" y="90"/>
                </a:cxn>
                <a:cxn ang="0">
                  <a:pos x="20" y="77"/>
                </a:cxn>
                <a:cxn ang="0">
                  <a:pos x="148" y="151"/>
                </a:cxn>
                <a:cxn ang="0">
                  <a:pos x="151" y="162"/>
                </a:cxn>
                <a:cxn ang="0">
                  <a:pos x="140" y="165"/>
                </a:cxn>
              </a:cxnLst>
              <a:rect l="0" t="0" r="r" b="b"/>
              <a:pathLst>
                <a:path w="1217" h="935">
                  <a:moveTo>
                    <a:pt x="1201" y="859"/>
                  </a:moveTo>
                  <a:lnTo>
                    <a:pt x="608" y="859"/>
                  </a:lnTo>
                  <a:cubicBezTo>
                    <a:pt x="604" y="859"/>
                    <a:pt x="600" y="856"/>
                    <a:pt x="600" y="851"/>
                  </a:cubicBezTo>
                  <a:lnTo>
                    <a:pt x="600" y="83"/>
                  </a:lnTo>
                  <a:lnTo>
                    <a:pt x="608" y="91"/>
                  </a:lnTo>
                  <a:lnTo>
                    <a:pt x="16" y="91"/>
                  </a:lnTo>
                  <a:lnTo>
                    <a:pt x="16" y="75"/>
                  </a:lnTo>
                  <a:lnTo>
                    <a:pt x="608" y="75"/>
                  </a:lnTo>
                  <a:cubicBezTo>
                    <a:pt x="613" y="75"/>
                    <a:pt x="616" y="79"/>
                    <a:pt x="616" y="83"/>
                  </a:cubicBezTo>
                  <a:lnTo>
                    <a:pt x="616" y="851"/>
                  </a:lnTo>
                  <a:lnTo>
                    <a:pt x="608" y="843"/>
                  </a:lnTo>
                  <a:lnTo>
                    <a:pt x="1201" y="843"/>
                  </a:lnTo>
                  <a:lnTo>
                    <a:pt x="1201" y="859"/>
                  </a:lnTo>
                  <a:close/>
                  <a:moveTo>
                    <a:pt x="1077" y="770"/>
                  </a:moveTo>
                  <a:lnTo>
                    <a:pt x="1217" y="851"/>
                  </a:lnTo>
                  <a:lnTo>
                    <a:pt x="1077" y="933"/>
                  </a:lnTo>
                  <a:cubicBezTo>
                    <a:pt x="1073" y="935"/>
                    <a:pt x="1068" y="934"/>
                    <a:pt x="1066" y="930"/>
                  </a:cubicBezTo>
                  <a:cubicBezTo>
                    <a:pt x="1063" y="926"/>
                    <a:pt x="1065" y="922"/>
                    <a:pt x="1068" y="919"/>
                  </a:cubicBezTo>
                  <a:lnTo>
                    <a:pt x="1197" y="845"/>
                  </a:lnTo>
                  <a:lnTo>
                    <a:pt x="1197" y="858"/>
                  </a:lnTo>
                  <a:lnTo>
                    <a:pt x="1068" y="784"/>
                  </a:lnTo>
                  <a:cubicBezTo>
                    <a:pt x="1065" y="781"/>
                    <a:pt x="1063" y="777"/>
                    <a:pt x="1066" y="773"/>
                  </a:cubicBezTo>
                  <a:cubicBezTo>
                    <a:pt x="1068" y="769"/>
                    <a:pt x="1073" y="768"/>
                    <a:pt x="1077" y="770"/>
                  </a:cubicBezTo>
                  <a:close/>
                  <a:moveTo>
                    <a:pt x="140" y="165"/>
                  </a:moveTo>
                  <a:lnTo>
                    <a:pt x="0" y="83"/>
                  </a:lnTo>
                  <a:lnTo>
                    <a:pt x="140" y="2"/>
                  </a:lnTo>
                  <a:cubicBezTo>
                    <a:pt x="144" y="0"/>
                    <a:pt x="149" y="1"/>
                    <a:pt x="151" y="5"/>
                  </a:cubicBezTo>
                  <a:cubicBezTo>
                    <a:pt x="154" y="9"/>
                    <a:pt x="152" y="13"/>
                    <a:pt x="148" y="16"/>
                  </a:cubicBezTo>
                  <a:lnTo>
                    <a:pt x="20" y="90"/>
                  </a:lnTo>
                  <a:lnTo>
                    <a:pt x="20" y="77"/>
                  </a:lnTo>
                  <a:lnTo>
                    <a:pt x="148" y="151"/>
                  </a:lnTo>
                  <a:cubicBezTo>
                    <a:pt x="152" y="154"/>
                    <a:pt x="154" y="158"/>
                    <a:pt x="151" y="162"/>
                  </a:cubicBezTo>
                  <a:cubicBezTo>
                    <a:pt x="149" y="166"/>
                    <a:pt x="144" y="167"/>
                    <a:pt x="140" y="165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49" name="Freeform 5"/>
            <p:cNvSpPr>
              <a:spLocks noEditPoints="1"/>
            </p:cNvSpPr>
            <p:nvPr/>
          </p:nvSpPr>
          <p:spPr bwMode="auto">
            <a:xfrm>
              <a:off x="4420" y="3305"/>
              <a:ext cx="2426" cy="849"/>
            </a:xfrm>
            <a:custGeom>
              <a:avLst/>
              <a:gdLst/>
              <a:ahLst/>
              <a:cxnLst>
                <a:cxn ang="0">
                  <a:pos x="3851" y="1361"/>
                </a:cxn>
                <a:cxn ang="0">
                  <a:pos x="3851" y="1056"/>
                </a:cxn>
                <a:cxn ang="0">
                  <a:pos x="3859" y="1064"/>
                </a:cxn>
                <a:cxn ang="0">
                  <a:pos x="83" y="1064"/>
                </a:cxn>
                <a:cxn ang="0">
                  <a:pos x="75" y="1056"/>
                </a:cxn>
                <a:cxn ang="0">
                  <a:pos x="75" y="16"/>
                </a:cxn>
                <a:cxn ang="0">
                  <a:pos x="91" y="16"/>
                </a:cxn>
                <a:cxn ang="0">
                  <a:pos x="91" y="1056"/>
                </a:cxn>
                <a:cxn ang="0">
                  <a:pos x="83" y="1048"/>
                </a:cxn>
                <a:cxn ang="0">
                  <a:pos x="3859" y="1048"/>
                </a:cxn>
                <a:cxn ang="0">
                  <a:pos x="3867" y="1056"/>
                </a:cxn>
                <a:cxn ang="0">
                  <a:pos x="3867" y="1361"/>
                </a:cxn>
                <a:cxn ang="0">
                  <a:pos x="3851" y="1361"/>
                </a:cxn>
                <a:cxn ang="0">
                  <a:pos x="3941" y="1237"/>
                </a:cxn>
                <a:cxn ang="0">
                  <a:pos x="3859" y="1377"/>
                </a:cxn>
                <a:cxn ang="0">
                  <a:pos x="3778" y="1237"/>
                </a:cxn>
                <a:cxn ang="0">
                  <a:pos x="3781" y="1226"/>
                </a:cxn>
                <a:cxn ang="0">
                  <a:pos x="3792" y="1228"/>
                </a:cxn>
                <a:cxn ang="0">
                  <a:pos x="3866" y="1357"/>
                </a:cxn>
                <a:cxn ang="0">
                  <a:pos x="3853" y="1357"/>
                </a:cxn>
                <a:cxn ang="0">
                  <a:pos x="3927" y="1228"/>
                </a:cxn>
                <a:cxn ang="0">
                  <a:pos x="3938" y="1226"/>
                </a:cxn>
                <a:cxn ang="0">
                  <a:pos x="3941" y="1237"/>
                </a:cxn>
                <a:cxn ang="0">
                  <a:pos x="2" y="140"/>
                </a:cxn>
                <a:cxn ang="0">
                  <a:pos x="83" y="0"/>
                </a:cxn>
                <a:cxn ang="0">
                  <a:pos x="165" y="140"/>
                </a:cxn>
                <a:cxn ang="0">
                  <a:pos x="162" y="151"/>
                </a:cxn>
                <a:cxn ang="0">
                  <a:pos x="151" y="148"/>
                </a:cxn>
                <a:cxn ang="0">
                  <a:pos x="77" y="20"/>
                </a:cxn>
                <a:cxn ang="0">
                  <a:pos x="90" y="20"/>
                </a:cxn>
                <a:cxn ang="0">
                  <a:pos x="16" y="148"/>
                </a:cxn>
                <a:cxn ang="0">
                  <a:pos x="5" y="151"/>
                </a:cxn>
                <a:cxn ang="0">
                  <a:pos x="2" y="140"/>
                </a:cxn>
              </a:cxnLst>
              <a:rect l="0" t="0" r="r" b="b"/>
              <a:pathLst>
                <a:path w="3943" h="1377">
                  <a:moveTo>
                    <a:pt x="3851" y="1361"/>
                  </a:moveTo>
                  <a:lnTo>
                    <a:pt x="3851" y="1056"/>
                  </a:lnTo>
                  <a:lnTo>
                    <a:pt x="3859" y="1064"/>
                  </a:lnTo>
                  <a:lnTo>
                    <a:pt x="83" y="1064"/>
                  </a:lnTo>
                  <a:cubicBezTo>
                    <a:pt x="79" y="1064"/>
                    <a:pt x="75" y="1061"/>
                    <a:pt x="75" y="1056"/>
                  </a:cubicBezTo>
                  <a:lnTo>
                    <a:pt x="75" y="16"/>
                  </a:lnTo>
                  <a:lnTo>
                    <a:pt x="91" y="16"/>
                  </a:lnTo>
                  <a:lnTo>
                    <a:pt x="91" y="1056"/>
                  </a:lnTo>
                  <a:lnTo>
                    <a:pt x="83" y="1048"/>
                  </a:lnTo>
                  <a:lnTo>
                    <a:pt x="3859" y="1048"/>
                  </a:lnTo>
                  <a:cubicBezTo>
                    <a:pt x="3864" y="1048"/>
                    <a:pt x="3867" y="1052"/>
                    <a:pt x="3867" y="1056"/>
                  </a:cubicBezTo>
                  <a:lnTo>
                    <a:pt x="3867" y="1361"/>
                  </a:lnTo>
                  <a:lnTo>
                    <a:pt x="3851" y="1361"/>
                  </a:lnTo>
                  <a:close/>
                  <a:moveTo>
                    <a:pt x="3941" y="1237"/>
                  </a:moveTo>
                  <a:lnTo>
                    <a:pt x="3859" y="1377"/>
                  </a:lnTo>
                  <a:lnTo>
                    <a:pt x="3778" y="1237"/>
                  </a:lnTo>
                  <a:cubicBezTo>
                    <a:pt x="3776" y="1233"/>
                    <a:pt x="3777" y="1228"/>
                    <a:pt x="3781" y="1226"/>
                  </a:cubicBezTo>
                  <a:cubicBezTo>
                    <a:pt x="3785" y="1223"/>
                    <a:pt x="3789" y="1225"/>
                    <a:pt x="3792" y="1228"/>
                  </a:cubicBezTo>
                  <a:lnTo>
                    <a:pt x="3866" y="1357"/>
                  </a:lnTo>
                  <a:lnTo>
                    <a:pt x="3853" y="1357"/>
                  </a:lnTo>
                  <a:lnTo>
                    <a:pt x="3927" y="1228"/>
                  </a:lnTo>
                  <a:cubicBezTo>
                    <a:pt x="3930" y="1225"/>
                    <a:pt x="3934" y="1223"/>
                    <a:pt x="3938" y="1226"/>
                  </a:cubicBezTo>
                  <a:cubicBezTo>
                    <a:pt x="3942" y="1228"/>
                    <a:pt x="3943" y="1233"/>
                    <a:pt x="3941" y="1237"/>
                  </a:cubicBezTo>
                  <a:close/>
                  <a:moveTo>
                    <a:pt x="2" y="140"/>
                  </a:moveTo>
                  <a:lnTo>
                    <a:pt x="83" y="0"/>
                  </a:lnTo>
                  <a:lnTo>
                    <a:pt x="165" y="140"/>
                  </a:lnTo>
                  <a:cubicBezTo>
                    <a:pt x="167" y="144"/>
                    <a:pt x="166" y="149"/>
                    <a:pt x="162" y="151"/>
                  </a:cubicBezTo>
                  <a:cubicBezTo>
                    <a:pt x="158" y="154"/>
                    <a:pt x="154" y="152"/>
                    <a:pt x="151" y="148"/>
                  </a:cubicBezTo>
                  <a:lnTo>
                    <a:pt x="77" y="20"/>
                  </a:lnTo>
                  <a:lnTo>
                    <a:pt x="90" y="20"/>
                  </a:lnTo>
                  <a:lnTo>
                    <a:pt x="16" y="148"/>
                  </a:lnTo>
                  <a:cubicBezTo>
                    <a:pt x="13" y="152"/>
                    <a:pt x="9" y="154"/>
                    <a:pt x="5" y="151"/>
                  </a:cubicBezTo>
                  <a:cubicBezTo>
                    <a:pt x="1" y="149"/>
                    <a:pt x="0" y="144"/>
                    <a:pt x="2" y="140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48" name="Freeform 4"/>
            <p:cNvSpPr>
              <a:spLocks noEditPoints="1"/>
            </p:cNvSpPr>
            <p:nvPr/>
          </p:nvSpPr>
          <p:spPr bwMode="auto">
            <a:xfrm>
              <a:off x="4154" y="3305"/>
              <a:ext cx="162" cy="1312"/>
            </a:xfrm>
            <a:custGeom>
              <a:avLst/>
              <a:gdLst/>
              <a:ahLst/>
              <a:cxnLst>
                <a:cxn ang="0">
                  <a:pos x="187" y="16"/>
                </a:cxn>
                <a:cxn ang="0">
                  <a:pos x="187" y="1064"/>
                </a:cxn>
                <a:cxn ang="0">
                  <a:pos x="179" y="1072"/>
                </a:cxn>
                <a:cxn ang="0">
                  <a:pos x="83" y="1072"/>
                </a:cxn>
                <a:cxn ang="0">
                  <a:pos x="91" y="1064"/>
                </a:cxn>
                <a:cxn ang="0">
                  <a:pos x="91" y="2113"/>
                </a:cxn>
                <a:cxn ang="0">
                  <a:pos x="75" y="2113"/>
                </a:cxn>
                <a:cxn ang="0">
                  <a:pos x="75" y="1064"/>
                </a:cxn>
                <a:cxn ang="0">
                  <a:pos x="83" y="1056"/>
                </a:cxn>
                <a:cxn ang="0">
                  <a:pos x="179" y="1056"/>
                </a:cxn>
                <a:cxn ang="0">
                  <a:pos x="171" y="1064"/>
                </a:cxn>
                <a:cxn ang="0">
                  <a:pos x="171" y="16"/>
                </a:cxn>
                <a:cxn ang="0">
                  <a:pos x="187" y="16"/>
                </a:cxn>
                <a:cxn ang="0">
                  <a:pos x="98" y="140"/>
                </a:cxn>
                <a:cxn ang="0">
                  <a:pos x="179" y="0"/>
                </a:cxn>
                <a:cxn ang="0">
                  <a:pos x="261" y="140"/>
                </a:cxn>
                <a:cxn ang="0">
                  <a:pos x="258" y="151"/>
                </a:cxn>
                <a:cxn ang="0">
                  <a:pos x="247" y="148"/>
                </a:cxn>
                <a:cxn ang="0">
                  <a:pos x="173" y="20"/>
                </a:cxn>
                <a:cxn ang="0">
                  <a:pos x="186" y="20"/>
                </a:cxn>
                <a:cxn ang="0">
                  <a:pos x="112" y="148"/>
                </a:cxn>
                <a:cxn ang="0">
                  <a:pos x="101" y="151"/>
                </a:cxn>
                <a:cxn ang="0">
                  <a:pos x="98" y="140"/>
                </a:cxn>
                <a:cxn ang="0">
                  <a:pos x="165" y="1989"/>
                </a:cxn>
                <a:cxn ang="0">
                  <a:pos x="83" y="2129"/>
                </a:cxn>
                <a:cxn ang="0">
                  <a:pos x="2" y="1989"/>
                </a:cxn>
                <a:cxn ang="0">
                  <a:pos x="5" y="1978"/>
                </a:cxn>
                <a:cxn ang="0">
                  <a:pos x="16" y="1980"/>
                </a:cxn>
                <a:cxn ang="0">
                  <a:pos x="90" y="2109"/>
                </a:cxn>
                <a:cxn ang="0">
                  <a:pos x="77" y="2109"/>
                </a:cxn>
                <a:cxn ang="0">
                  <a:pos x="151" y="1980"/>
                </a:cxn>
                <a:cxn ang="0">
                  <a:pos x="162" y="1978"/>
                </a:cxn>
                <a:cxn ang="0">
                  <a:pos x="165" y="1989"/>
                </a:cxn>
              </a:cxnLst>
              <a:rect l="0" t="0" r="r" b="b"/>
              <a:pathLst>
                <a:path w="263" h="2129">
                  <a:moveTo>
                    <a:pt x="187" y="16"/>
                  </a:moveTo>
                  <a:lnTo>
                    <a:pt x="187" y="1064"/>
                  </a:lnTo>
                  <a:cubicBezTo>
                    <a:pt x="187" y="1069"/>
                    <a:pt x="184" y="1072"/>
                    <a:pt x="179" y="1072"/>
                  </a:cubicBezTo>
                  <a:lnTo>
                    <a:pt x="83" y="1072"/>
                  </a:lnTo>
                  <a:lnTo>
                    <a:pt x="91" y="1064"/>
                  </a:lnTo>
                  <a:lnTo>
                    <a:pt x="91" y="2113"/>
                  </a:lnTo>
                  <a:lnTo>
                    <a:pt x="75" y="2113"/>
                  </a:lnTo>
                  <a:lnTo>
                    <a:pt x="75" y="1064"/>
                  </a:lnTo>
                  <a:cubicBezTo>
                    <a:pt x="75" y="1060"/>
                    <a:pt x="79" y="1056"/>
                    <a:pt x="83" y="1056"/>
                  </a:cubicBezTo>
                  <a:lnTo>
                    <a:pt x="179" y="1056"/>
                  </a:lnTo>
                  <a:lnTo>
                    <a:pt x="171" y="1064"/>
                  </a:lnTo>
                  <a:lnTo>
                    <a:pt x="171" y="16"/>
                  </a:lnTo>
                  <a:lnTo>
                    <a:pt x="187" y="16"/>
                  </a:lnTo>
                  <a:close/>
                  <a:moveTo>
                    <a:pt x="98" y="140"/>
                  </a:moveTo>
                  <a:lnTo>
                    <a:pt x="179" y="0"/>
                  </a:lnTo>
                  <a:lnTo>
                    <a:pt x="261" y="140"/>
                  </a:lnTo>
                  <a:cubicBezTo>
                    <a:pt x="263" y="144"/>
                    <a:pt x="262" y="149"/>
                    <a:pt x="258" y="151"/>
                  </a:cubicBezTo>
                  <a:cubicBezTo>
                    <a:pt x="254" y="154"/>
                    <a:pt x="250" y="152"/>
                    <a:pt x="247" y="148"/>
                  </a:cubicBezTo>
                  <a:lnTo>
                    <a:pt x="173" y="20"/>
                  </a:lnTo>
                  <a:lnTo>
                    <a:pt x="186" y="20"/>
                  </a:lnTo>
                  <a:lnTo>
                    <a:pt x="112" y="148"/>
                  </a:lnTo>
                  <a:cubicBezTo>
                    <a:pt x="109" y="152"/>
                    <a:pt x="105" y="154"/>
                    <a:pt x="101" y="151"/>
                  </a:cubicBezTo>
                  <a:cubicBezTo>
                    <a:pt x="97" y="149"/>
                    <a:pt x="96" y="144"/>
                    <a:pt x="98" y="140"/>
                  </a:cubicBezTo>
                  <a:close/>
                  <a:moveTo>
                    <a:pt x="165" y="1989"/>
                  </a:moveTo>
                  <a:lnTo>
                    <a:pt x="83" y="2129"/>
                  </a:lnTo>
                  <a:lnTo>
                    <a:pt x="2" y="1989"/>
                  </a:lnTo>
                  <a:cubicBezTo>
                    <a:pt x="0" y="1985"/>
                    <a:pt x="1" y="1980"/>
                    <a:pt x="5" y="1978"/>
                  </a:cubicBezTo>
                  <a:cubicBezTo>
                    <a:pt x="9" y="1975"/>
                    <a:pt x="13" y="1977"/>
                    <a:pt x="16" y="1980"/>
                  </a:cubicBezTo>
                  <a:lnTo>
                    <a:pt x="90" y="2109"/>
                  </a:lnTo>
                  <a:lnTo>
                    <a:pt x="77" y="2109"/>
                  </a:lnTo>
                  <a:lnTo>
                    <a:pt x="151" y="1980"/>
                  </a:lnTo>
                  <a:cubicBezTo>
                    <a:pt x="154" y="1977"/>
                    <a:pt x="158" y="1975"/>
                    <a:pt x="162" y="1978"/>
                  </a:cubicBezTo>
                  <a:cubicBezTo>
                    <a:pt x="166" y="1980"/>
                    <a:pt x="167" y="1985"/>
                    <a:pt x="165" y="1989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47" name="Freeform 3"/>
            <p:cNvSpPr>
              <a:spLocks noEditPoints="1"/>
            </p:cNvSpPr>
            <p:nvPr/>
          </p:nvSpPr>
          <p:spPr bwMode="auto">
            <a:xfrm>
              <a:off x="2698" y="3305"/>
              <a:ext cx="731" cy="762"/>
            </a:xfrm>
            <a:custGeom>
              <a:avLst/>
              <a:gdLst/>
              <a:ahLst/>
              <a:cxnLst>
                <a:cxn ang="0">
                  <a:pos x="16" y="1144"/>
                </a:cxn>
                <a:cxn ang="0">
                  <a:pos x="1104" y="1144"/>
                </a:cxn>
                <a:cxn ang="0">
                  <a:pos x="1096" y="1152"/>
                </a:cxn>
                <a:cxn ang="0">
                  <a:pos x="1096" y="16"/>
                </a:cxn>
                <a:cxn ang="0">
                  <a:pos x="1112" y="16"/>
                </a:cxn>
                <a:cxn ang="0">
                  <a:pos x="1112" y="1152"/>
                </a:cxn>
                <a:cxn ang="0">
                  <a:pos x="1104" y="1160"/>
                </a:cxn>
                <a:cxn ang="0">
                  <a:pos x="16" y="1160"/>
                </a:cxn>
                <a:cxn ang="0">
                  <a:pos x="16" y="1144"/>
                </a:cxn>
                <a:cxn ang="0">
                  <a:pos x="140" y="1234"/>
                </a:cxn>
                <a:cxn ang="0">
                  <a:pos x="0" y="1152"/>
                </a:cxn>
                <a:cxn ang="0">
                  <a:pos x="140" y="1071"/>
                </a:cxn>
                <a:cxn ang="0">
                  <a:pos x="151" y="1074"/>
                </a:cxn>
                <a:cxn ang="0">
                  <a:pos x="148" y="1085"/>
                </a:cxn>
                <a:cxn ang="0">
                  <a:pos x="20" y="1159"/>
                </a:cxn>
                <a:cxn ang="0">
                  <a:pos x="20" y="1146"/>
                </a:cxn>
                <a:cxn ang="0">
                  <a:pos x="148" y="1220"/>
                </a:cxn>
                <a:cxn ang="0">
                  <a:pos x="151" y="1231"/>
                </a:cxn>
                <a:cxn ang="0">
                  <a:pos x="140" y="1234"/>
                </a:cxn>
                <a:cxn ang="0">
                  <a:pos x="1023" y="140"/>
                </a:cxn>
                <a:cxn ang="0">
                  <a:pos x="1104" y="0"/>
                </a:cxn>
                <a:cxn ang="0">
                  <a:pos x="1186" y="140"/>
                </a:cxn>
                <a:cxn ang="0">
                  <a:pos x="1183" y="151"/>
                </a:cxn>
                <a:cxn ang="0">
                  <a:pos x="1172" y="148"/>
                </a:cxn>
                <a:cxn ang="0">
                  <a:pos x="1098" y="20"/>
                </a:cxn>
                <a:cxn ang="0">
                  <a:pos x="1111" y="20"/>
                </a:cxn>
                <a:cxn ang="0">
                  <a:pos x="1037" y="148"/>
                </a:cxn>
                <a:cxn ang="0">
                  <a:pos x="1026" y="151"/>
                </a:cxn>
                <a:cxn ang="0">
                  <a:pos x="1023" y="140"/>
                </a:cxn>
              </a:cxnLst>
              <a:rect l="0" t="0" r="r" b="b"/>
              <a:pathLst>
                <a:path w="1188" h="1236">
                  <a:moveTo>
                    <a:pt x="16" y="1144"/>
                  </a:moveTo>
                  <a:lnTo>
                    <a:pt x="1104" y="1144"/>
                  </a:lnTo>
                  <a:lnTo>
                    <a:pt x="1096" y="1152"/>
                  </a:lnTo>
                  <a:lnTo>
                    <a:pt x="1096" y="16"/>
                  </a:lnTo>
                  <a:lnTo>
                    <a:pt x="1112" y="16"/>
                  </a:lnTo>
                  <a:lnTo>
                    <a:pt x="1112" y="1152"/>
                  </a:lnTo>
                  <a:cubicBezTo>
                    <a:pt x="1112" y="1157"/>
                    <a:pt x="1109" y="1160"/>
                    <a:pt x="1104" y="1160"/>
                  </a:cubicBezTo>
                  <a:lnTo>
                    <a:pt x="16" y="1160"/>
                  </a:lnTo>
                  <a:lnTo>
                    <a:pt x="16" y="1144"/>
                  </a:lnTo>
                  <a:close/>
                  <a:moveTo>
                    <a:pt x="140" y="1234"/>
                  </a:moveTo>
                  <a:lnTo>
                    <a:pt x="0" y="1152"/>
                  </a:lnTo>
                  <a:lnTo>
                    <a:pt x="140" y="1071"/>
                  </a:lnTo>
                  <a:cubicBezTo>
                    <a:pt x="144" y="1069"/>
                    <a:pt x="149" y="1070"/>
                    <a:pt x="151" y="1074"/>
                  </a:cubicBezTo>
                  <a:cubicBezTo>
                    <a:pt x="154" y="1078"/>
                    <a:pt x="152" y="1082"/>
                    <a:pt x="148" y="1085"/>
                  </a:cubicBezTo>
                  <a:lnTo>
                    <a:pt x="20" y="1159"/>
                  </a:lnTo>
                  <a:lnTo>
                    <a:pt x="20" y="1146"/>
                  </a:lnTo>
                  <a:lnTo>
                    <a:pt x="148" y="1220"/>
                  </a:lnTo>
                  <a:cubicBezTo>
                    <a:pt x="152" y="1223"/>
                    <a:pt x="154" y="1227"/>
                    <a:pt x="151" y="1231"/>
                  </a:cubicBezTo>
                  <a:cubicBezTo>
                    <a:pt x="149" y="1235"/>
                    <a:pt x="144" y="1236"/>
                    <a:pt x="140" y="1234"/>
                  </a:cubicBezTo>
                  <a:close/>
                  <a:moveTo>
                    <a:pt x="1023" y="140"/>
                  </a:moveTo>
                  <a:lnTo>
                    <a:pt x="1104" y="0"/>
                  </a:lnTo>
                  <a:lnTo>
                    <a:pt x="1186" y="140"/>
                  </a:lnTo>
                  <a:cubicBezTo>
                    <a:pt x="1188" y="144"/>
                    <a:pt x="1187" y="149"/>
                    <a:pt x="1183" y="151"/>
                  </a:cubicBezTo>
                  <a:cubicBezTo>
                    <a:pt x="1179" y="154"/>
                    <a:pt x="1175" y="152"/>
                    <a:pt x="1172" y="148"/>
                  </a:cubicBezTo>
                  <a:lnTo>
                    <a:pt x="1098" y="20"/>
                  </a:lnTo>
                  <a:lnTo>
                    <a:pt x="1111" y="20"/>
                  </a:lnTo>
                  <a:lnTo>
                    <a:pt x="1037" y="148"/>
                  </a:lnTo>
                  <a:cubicBezTo>
                    <a:pt x="1034" y="152"/>
                    <a:pt x="1030" y="154"/>
                    <a:pt x="1026" y="151"/>
                  </a:cubicBezTo>
                  <a:cubicBezTo>
                    <a:pt x="1022" y="149"/>
                    <a:pt x="1021" y="144"/>
                    <a:pt x="1023" y="140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  <p:sp>
          <p:nvSpPr>
            <p:cNvPr id="31746" name="Freeform 2"/>
            <p:cNvSpPr>
              <a:spLocks noEditPoints="1"/>
            </p:cNvSpPr>
            <p:nvPr/>
          </p:nvSpPr>
          <p:spPr bwMode="auto">
            <a:xfrm>
              <a:off x="2432" y="2810"/>
              <a:ext cx="828" cy="162"/>
            </a:xfrm>
            <a:custGeom>
              <a:avLst/>
              <a:gdLst/>
              <a:ahLst/>
              <a:cxnLst>
                <a:cxn ang="0">
                  <a:pos x="16" y="75"/>
                </a:cxn>
                <a:cxn ang="0">
                  <a:pos x="672" y="75"/>
                </a:cxn>
                <a:cxn ang="0">
                  <a:pos x="680" y="83"/>
                </a:cxn>
                <a:cxn ang="0">
                  <a:pos x="680" y="179"/>
                </a:cxn>
                <a:cxn ang="0">
                  <a:pos x="672" y="171"/>
                </a:cxn>
                <a:cxn ang="0">
                  <a:pos x="1329" y="171"/>
                </a:cxn>
                <a:cxn ang="0">
                  <a:pos x="1329" y="187"/>
                </a:cxn>
                <a:cxn ang="0">
                  <a:pos x="672" y="187"/>
                </a:cxn>
                <a:cxn ang="0">
                  <a:pos x="664" y="179"/>
                </a:cxn>
                <a:cxn ang="0">
                  <a:pos x="664" y="83"/>
                </a:cxn>
                <a:cxn ang="0">
                  <a:pos x="672" y="91"/>
                </a:cxn>
                <a:cxn ang="0">
                  <a:pos x="16" y="91"/>
                </a:cxn>
                <a:cxn ang="0">
                  <a:pos x="16" y="75"/>
                </a:cxn>
                <a:cxn ang="0">
                  <a:pos x="140" y="165"/>
                </a:cxn>
                <a:cxn ang="0">
                  <a:pos x="0" y="83"/>
                </a:cxn>
                <a:cxn ang="0">
                  <a:pos x="140" y="2"/>
                </a:cxn>
                <a:cxn ang="0">
                  <a:pos x="151" y="5"/>
                </a:cxn>
                <a:cxn ang="0">
                  <a:pos x="148" y="16"/>
                </a:cxn>
                <a:cxn ang="0">
                  <a:pos x="20" y="90"/>
                </a:cxn>
                <a:cxn ang="0">
                  <a:pos x="20" y="77"/>
                </a:cxn>
                <a:cxn ang="0">
                  <a:pos x="148" y="151"/>
                </a:cxn>
                <a:cxn ang="0">
                  <a:pos x="151" y="162"/>
                </a:cxn>
                <a:cxn ang="0">
                  <a:pos x="140" y="165"/>
                </a:cxn>
                <a:cxn ang="0">
                  <a:pos x="1205" y="98"/>
                </a:cxn>
                <a:cxn ang="0">
                  <a:pos x="1345" y="179"/>
                </a:cxn>
                <a:cxn ang="0">
                  <a:pos x="1205" y="261"/>
                </a:cxn>
                <a:cxn ang="0">
                  <a:pos x="1194" y="258"/>
                </a:cxn>
                <a:cxn ang="0">
                  <a:pos x="1196" y="247"/>
                </a:cxn>
                <a:cxn ang="0">
                  <a:pos x="1325" y="173"/>
                </a:cxn>
                <a:cxn ang="0">
                  <a:pos x="1325" y="186"/>
                </a:cxn>
                <a:cxn ang="0">
                  <a:pos x="1196" y="112"/>
                </a:cxn>
                <a:cxn ang="0">
                  <a:pos x="1194" y="101"/>
                </a:cxn>
                <a:cxn ang="0">
                  <a:pos x="1205" y="98"/>
                </a:cxn>
              </a:cxnLst>
              <a:rect l="0" t="0" r="r" b="b"/>
              <a:pathLst>
                <a:path w="1345" h="263">
                  <a:moveTo>
                    <a:pt x="16" y="75"/>
                  </a:moveTo>
                  <a:lnTo>
                    <a:pt x="672" y="75"/>
                  </a:lnTo>
                  <a:cubicBezTo>
                    <a:pt x="677" y="75"/>
                    <a:pt x="680" y="79"/>
                    <a:pt x="680" y="83"/>
                  </a:cubicBezTo>
                  <a:lnTo>
                    <a:pt x="680" y="179"/>
                  </a:lnTo>
                  <a:lnTo>
                    <a:pt x="672" y="171"/>
                  </a:lnTo>
                  <a:lnTo>
                    <a:pt x="1329" y="171"/>
                  </a:lnTo>
                  <a:lnTo>
                    <a:pt x="1329" y="187"/>
                  </a:lnTo>
                  <a:lnTo>
                    <a:pt x="672" y="187"/>
                  </a:lnTo>
                  <a:cubicBezTo>
                    <a:pt x="668" y="187"/>
                    <a:pt x="664" y="184"/>
                    <a:pt x="664" y="179"/>
                  </a:cubicBezTo>
                  <a:lnTo>
                    <a:pt x="664" y="83"/>
                  </a:lnTo>
                  <a:lnTo>
                    <a:pt x="672" y="91"/>
                  </a:lnTo>
                  <a:lnTo>
                    <a:pt x="16" y="91"/>
                  </a:lnTo>
                  <a:lnTo>
                    <a:pt x="16" y="75"/>
                  </a:lnTo>
                  <a:close/>
                  <a:moveTo>
                    <a:pt x="140" y="165"/>
                  </a:moveTo>
                  <a:lnTo>
                    <a:pt x="0" y="83"/>
                  </a:lnTo>
                  <a:lnTo>
                    <a:pt x="140" y="2"/>
                  </a:lnTo>
                  <a:cubicBezTo>
                    <a:pt x="144" y="0"/>
                    <a:pt x="149" y="1"/>
                    <a:pt x="151" y="5"/>
                  </a:cubicBezTo>
                  <a:cubicBezTo>
                    <a:pt x="154" y="9"/>
                    <a:pt x="152" y="13"/>
                    <a:pt x="148" y="16"/>
                  </a:cubicBezTo>
                  <a:lnTo>
                    <a:pt x="20" y="90"/>
                  </a:lnTo>
                  <a:lnTo>
                    <a:pt x="20" y="77"/>
                  </a:lnTo>
                  <a:lnTo>
                    <a:pt x="148" y="151"/>
                  </a:lnTo>
                  <a:cubicBezTo>
                    <a:pt x="152" y="154"/>
                    <a:pt x="154" y="158"/>
                    <a:pt x="151" y="162"/>
                  </a:cubicBezTo>
                  <a:cubicBezTo>
                    <a:pt x="149" y="166"/>
                    <a:pt x="144" y="167"/>
                    <a:pt x="140" y="165"/>
                  </a:cubicBezTo>
                  <a:close/>
                  <a:moveTo>
                    <a:pt x="1205" y="98"/>
                  </a:moveTo>
                  <a:lnTo>
                    <a:pt x="1345" y="179"/>
                  </a:lnTo>
                  <a:lnTo>
                    <a:pt x="1205" y="261"/>
                  </a:lnTo>
                  <a:cubicBezTo>
                    <a:pt x="1201" y="263"/>
                    <a:pt x="1196" y="262"/>
                    <a:pt x="1194" y="258"/>
                  </a:cubicBezTo>
                  <a:cubicBezTo>
                    <a:pt x="1191" y="254"/>
                    <a:pt x="1193" y="250"/>
                    <a:pt x="1196" y="247"/>
                  </a:cubicBezTo>
                  <a:lnTo>
                    <a:pt x="1325" y="173"/>
                  </a:lnTo>
                  <a:lnTo>
                    <a:pt x="1325" y="186"/>
                  </a:lnTo>
                  <a:lnTo>
                    <a:pt x="1196" y="112"/>
                  </a:lnTo>
                  <a:cubicBezTo>
                    <a:pt x="1193" y="109"/>
                    <a:pt x="1191" y="105"/>
                    <a:pt x="1194" y="101"/>
                  </a:cubicBezTo>
                  <a:cubicBezTo>
                    <a:pt x="1196" y="97"/>
                    <a:pt x="1201" y="96"/>
                    <a:pt x="1205" y="98"/>
                  </a:cubicBezTo>
                  <a:close/>
                </a:path>
              </a:pathLst>
            </a:custGeom>
            <a:solidFill>
              <a:srgbClr val="4A7EBB"/>
            </a:solidFill>
            <a:ln w="1">
              <a:solidFill>
                <a:srgbClr val="4A7EB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14480" y="0"/>
            <a:ext cx="5680075" cy="79690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SV" sz="4000" dirty="0" smtClean="0"/>
              <a:t>AVANCES</a:t>
            </a:r>
            <a:endParaRPr lang="es-SV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2844" y="928670"/>
            <a:ext cx="8715404" cy="50006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SV" sz="2200" dirty="0" smtClean="0">
                <a:latin typeface="Calibri" pitchFamily="34" charset="0"/>
              </a:rPr>
              <a:t>Nombramiento del equipo de trabajo MARN/SNET para la</a:t>
            </a:r>
          </a:p>
          <a:p>
            <a:pPr eaLnBrk="1" hangingPunct="1">
              <a:buNone/>
              <a:defRPr/>
            </a:pPr>
            <a:r>
              <a:rPr lang="es-SV" sz="2200" dirty="0" smtClean="0">
                <a:latin typeface="Calibri" pitchFamily="34" charset="0"/>
              </a:rPr>
              <a:t>	 ejecución del TAP.</a:t>
            </a:r>
          </a:p>
          <a:p>
            <a:pPr eaLnBrk="1" hangingPunct="1">
              <a:defRPr/>
            </a:pPr>
            <a:r>
              <a:rPr lang="es-SV" sz="2200" dirty="0" smtClean="0">
                <a:latin typeface="Calibri" pitchFamily="34" charset="0"/>
              </a:rPr>
              <a:t>En proceso de contratación de un geólogo y un ingeniero estructural </a:t>
            </a:r>
          </a:p>
          <a:p>
            <a:pPr eaLnBrk="1" hangingPunct="1">
              <a:buNone/>
              <a:defRPr/>
            </a:pPr>
            <a:r>
              <a:rPr lang="es-SV" sz="2200" dirty="0" smtClean="0">
                <a:latin typeface="Calibri" pitchFamily="34" charset="0"/>
              </a:rPr>
              <a:t>	para procesar información y supervisar levantamiento de información.</a:t>
            </a:r>
          </a:p>
          <a:p>
            <a:pPr eaLnBrk="1" hangingPunct="1">
              <a:defRPr/>
            </a:pPr>
            <a:r>
              <a:rPr lang="es-ES" sz="2200" dirty="0" smtClean="0">
                <a:latin typeface="Calibri" pitchFamily="34" charset="0"/>
              </a:rPr>
              <a:t>En proceso de contratación el levantamiento de información </a:t>
            </a:r>
          </a:p>
          <a:p>
            <a:pPr eaLnBrk="1" hangingPunct="1">
              <a:buNone/>
              <a:defRPr/>
            </a:pPr>
            <a:r>
              <a:rPr lang="es-ES" sz="2200" dirty="0" smtClean="0">
                <a:latin typeface="Calibri" pitchFamily="34" charset="0"/>
              </a:rPr>
              <a:t>	de los catálogos seleccionados. Definición de los procedimientos </a:t>
            </a:r>
          </a:p>
          <a:p>
            <a:pPr eaLnBrk="1" hangingPunct="1">
              <a:buNone/>
              <a:defRPr/>
            </a:pPr>
            <a:r>
              <a:rPr lang="es-ES" sz="2200" dirty="0" smtClean="0">
                <a:latin typeface="Calibri" pitchFamily="34" charset="0"/>
              </a:rPr>
              <a:t>	que utilizaran.</a:t>
            </a:r>
            <a:endParaRPr lang="es-SV" sz="2200" dirty="0" smtClean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es-SV" sz="2200" dirty="0" smtClean="0">
                <a:latin typeface="Calibri" pitchFamily="34" charset="0"/>
              </a:rPr>
              <a:t>Recopilación de información existente de los portafolios seleccionados y definición del numero aproximado de edificaciones a levantar:</a:t>
            </a:r>
          </a:p>
          <a:p>
            <a:pPr lvl="1">
              <a:defRPr/>
            </a:pPr>
            <a:r>
              <a:rPr lang="es-SV" sz="2200" dirty="0" smtClean="0">
                <a:latin typeface="Calibri" pitchFamily="34" charset="0"/>
              </a:rPr>
              <a:t>42 Centros de Salud y Hospitales</a:t>
            </a:r>
          </a:p>
          <a:p>
            <a:pPr lvl="1">
              <a:defRPr/>
            </a:pPr>
            <a:r>
              <a:rPr lang="es-SV" sz="2200" dirty="0" smtClean="0">
                <a:latin typeface="Calibri" pitchFamily="34" charset="0"/>
              </a:rPr>
              <a:t>30 Edificaciones de sedes de Gobierno</a:t>
            </a:r>
          </a:p>
          <a:p>
            <a:pPr lvl="1">
              <a:defRPr/>
            </a:pPr>
            <a:r>
              <a:rPr lang="es-SV" sz="2200" dirty="0" smtClean="0">
                <a:latin typeface="Calibri" pitchFamily="34" charset="0"/>
              </a:rPr>
              <a:t>200 escuelas ( aprox. 2126 aulas)</a:t>
            </a:r>
          </a:p>
          <a:p>
            <a:pPr eaLnBrk="1" hangingPunct="1">
              <a:defRPr/>
            </a:pP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2928934"/>
            <a:ext cx="8429684" cy="307183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SV" sz="1800" dirty="0" smtClean="0">
                <a:latin typeface="Calibri" pitchFamily="34" charset="0"/>
              </a:rPr>
              <a:t>Realizacion del primer taller de asistencia técnica en enero.</a:t>
            </a:r>
          </a:p>
          <a:p>
            <a:pPr>
              <a:defRPr/>
            </a:pPr>
            <a:r>
              <a:rPr lang="es-SV" sz="1800" dirty="0" smtClean="0">
                <a:latin typeface="Calibri" pitchFamily="34" charset="0"/>
              </a:rPr>
              <a:t>Adquisición de software SHAKE para el </a:t>
            </a:r>
            <a:r>
              <a:rPr lang="es-SV" sz="1800" dirty="0" err="1" smtClean="0">
                <a:latin typeface="Calibri" pitchFamily="34" charset="0"/>
              </a:rPr>
              <a:t>modelamiento</a:t>
            </a:r>
            <a:r>
              <a:rPr lang="es-SV" sz="1800" dirty="0" smtClean="0">
                <a:latin typeface="Calibri" pitchFamily="34" charset="0"/>
              </a:rPr>
              <a:t> unidimensional de respuesta sísmica.</a:t>
            </a:r>
          </a:p>
          <a:p>
            <a:pPr>
              <a:defRPr/>
            </a:pPr>
            <a:r>
              <a:rPr lang="es-SV" sz="1800" dirty="0" smtClean="0">
                <a:latin typeface="Calibri" pitchFamily="34" charset="0"/>
              </a:rPr>
              <a:t>Obtención de funciones de transferencia del subsuelo mediante métodos empíricos (datos sísmicos)</a:t>
            </a:r>
          </a:p>
          <a:p>
            <a:pPr>
              <a:defRPr/>
            </a:pPr>
            <a:r>
              <a:rPr lang="es-SV" sz="1800" dirty="0" smtClean="0">
                <a:latin typeface="Calibri" pitchFamily="34" charset="0"/>
              </a:rPr>
              <a:t>Revisión de modelos de atenuación para cálculo de amenaza (limitantes de la capa AME - </a:t>
            </a:r>
            <a:r>
              <a:rPr lang="es-ES" sz="1800" dirty="0" smtClean="0">
                <a:latin typeface="Calibri" pitchFamily="34" charset="0"/>
              </a:rPr>
              <a:t>generación de un árbol lógico a partir de todos los modelos de atenuación).</a:t>
            </a:r>
          </a:p>
          <a:p>
            <a:pPr>
              <a:defRPr/>
            </a:pPr>
            <a:r>
              <a:rPr lang="es-ES" sz="1800" dirty="0" smtClean="0">
                <a:latin typeface="Calibri" pitchFamily="34" charset="0"/>
              </a:rPr>
              <a:t>En proceso firma de convenios de cooperación con instituciones  gubernamentales y no gubernamentales.</a:t>
            </a:r>
            <a:endParaRPr lang="es-SV" dirty="0" smtClean="0"/>
          </a:p>
          <a:p>
            <a:pPr eaLnBrk="1" hangingPunct="1">
              <a:defRPr/>
            </a:pPr>
            <a:endParaRPr lang="es-SV" dirty="0"/>
          </a:p>
        </p:txBody>
      </p:sp>
      <p:pic>
        <p:nvPicPr>
          <p:cNvPr id="18436" name="3 Imagen" descr="Taller de capacitación CAPRA sobre modelos de riesgo sísmico 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57166"/>
            <a:ext cx="3071936" cy="230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5 Imagen" descr="Taller de capacitación CAPRA sobre modelos de riesgo sísmico 0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3071937" cy="230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58246" cy="86834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3200" dirty="0" smtClean="0"/>
              <a:t>Aplicaciones de los resultados </a:t>
            </a:r>
            <a:br>
              <a:rPr lang="es-CO" sz="3200" dirty="0" smtClean="0"/>
            </a:br>
            <a:r>
              <a:rPr lang="es-CO" sz="3200" dirty="0" smtClean="0"/>
              <a:t>de la modelación probabilista.</a:t>
            </a:r>
            <a:endParaRPr lang="es-SV" sz="32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35496" y="1500174"/>
          <a:ext cx="900115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28662" y="2428868"/>
            <a:ext cx="7672366" cy="3714776"/>
          </a:xfrm>
        </p:spPr>
        <p:txBody>
          <a:bodyPr>
            <a:normAutofit lnSpcReduction="10000"/>
          </a:bodyPr>
          <a:lstStyle/>
          <a:p>
            <a:pPr algn="l"/>
            <a:r>
              <a:rPr lang="es-PA" b="1" dirty="0" smtClean="0">
                <a:latin typeface="Calibri" pitchFamily="34" charset="0"/>
              </a:rPr>
              <a:t>Información de contacto:</a:t>
            </a:r>
          </a:p>
          <a:p>
            <a:pPr algn="l"/>
            <a:endParaRPr lang="es-PA" dirty="0" smtClean="0">
              <a:latin typeface="Calibri" pitchFamily="34" charset="0"/>
            </a:endParaRPr>
          </a:p>
          <a:p>
            <a:pPr algn="l"/>
            <a:r>
              <a:rPr lang="es-PA" dirty="0" smtClean="0">
                <a:latin typeface="Calibri" pitchFamily="34" charset="0"/>
              </a:rPr>
              <a:t>Arq. Ivonne Jaimes</a:t>
            </a:r>
          </a:p>
          <a:p>
            <a:pPr algn="l"/>
            <a:r>
              <a:rPr lang="es-PA" dirty="0" smtClean="0">
                <a:latin typeface="Calibri" pitchFamily="34" charset="0"/>
              </a:rPr>
              <a:t>Ministerio de Medio Ambiente y Recursos Naturales</a:t>
            </a:r>
          </a:p>
          <a:p>
            <a:pPr algn="l"/>
            <a:r>
              <a:rPr lang="es-PA" dirty="0" smtClean="0">
                <a:latin typeface="Calibri" pitchFamily="34" charset="0"/>
              </a:rPr>
              <a:t>El Salvador</a:t>
            </a:r>
          </a:p>
          <a:p>
            <a:pPr algn="l"/>
            <a:r>
              <a:rPr lang="es-PA" dirty="0" smtClean="0">
                <a:latin typeface="Calibri" pitchFamily="34" charset="0"/>
                <a:hlinkClick r:id="rId3"/>
              </a:rPr>
              <a:t>www.marn.gob.sv</a:t>
            </a:r>
            <a:endParaRPr lang="es-PA" dirty="0" smtClean="0">
              <a:latin typeface="Calibri" pitchFamily="34" charset="0"/>
            </a:endParaRPr>
          </a:p>
          <a:p>
            <a:pPr algn="l"/>
            <a:r>
              <a:rPr lang="es-PA" dirty="0" smtClean="0">
                <a:latin typeface="Calibri" pitchFamily="34" charset="0"/>
                <a:hlinkClick r:id="rId4"/>
              </a:rPr>
              <a:t>www.snet.gob.sv</a:t>
            </a:r>
            <a:endParaRPr lang="es-PA" dirty="0" smtClean="0">
              <a:latin typeface="Calibri" pitchFamily="34" charset="0"/>
            </a:endParaRPr>
          </a:p>
          <a:p>
            <a:pPr algn="l"/>
            <a:endParaRPr lang="es-PA" dirty="0" smtClean="0">
              <a:latin typeface="Calibri" pitchFamily="34" charset="0"/>
            </a:endParaRPr>
          </a:p>
          <a:p>
            <a:pPr algn="l"/>
            <a:r>
              <a:rPr lang="es-PA" dirty="0" smtClean="0">
                <a:latin typeface="Calibri" pitchFamily="34" charset="0"/>
              </a:rPr>
              <a:t>ijaimes@marn.gob.sv</a:t>
            </a:r>
            <a:endParaRPr lang="es-PA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053" y="0"/>
            <a:ext cx="91821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680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iagrama-subduccion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572008"/>
            <a:ext cx="35814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28596" y="5214950"/>
            <a:ext cx="3505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SV" sz="2000" dirty="0" smtClean="0">
                <a:latin typeface="Calibri" pitchFamily="34" charset="0"/>
              </a:rPr>
              <a:t>EL Choque de placa de cocos y del Caribe ocasionan gran parte de los sismos en el país</a:t>
            </a:r>
            <a:endParaRPr lang="es-ES" sz="2000" dirty="0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6113" t="14648" r="6250" b="13084"/>
          <a:stretch>
            <a:fillRect/>
          </a:stretch>
        </p:blipFill>
        <p:spPr bwMode="auto">
          <a:xfrm>
            <a:off x="0" y="0"/>
            <a:ext cx="6286512" cy="473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 descr="tect-plac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500042"/>
            <a:ext cx="3071802" cy="3408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57250" y="1643063"/>
            <a:ext cx="77866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defRPr/>
            </a:pPr>
            <a:endParaRPr lang="en-US" sz="2000" dirty="0">
              <a:latin typeface="+mj-lt"/>
            </a:endParaRPr>
          </a:p>
          <a:p>
            <a:pPr marL="457200" indent="-457200" algn="just">
              <a:defRPr/>
            </a:pPr>
            <a:endParaRPr lang="en-US" sz="2000" dirty="0">
              <a:latin typeface="+mj-lt"/>
            </a:endParaRPr>
          </a:p>
          <a:p>
            <a:pPr algn="just">
              <a:defRPr/>
            </a:pPr>
            <a:endParaRPr lang="en-US" sz="2000" dirty="0">
              <a:latin typeface="+mj-lt"/>
            </a:endParaRPr>
          </a:p>
          <a:p>
            <a:pPr algn="just">
              <a:defRPr/>
            </a:pPr>
            <a:endParaRPr lang="en-US" sz="2000" dirty="0">
              <a:latin typeface="+mj-lt"/>
            </a:endParaRPr>
          </a:p>
          <a:p>
            <a:pPr algn="just"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9184069" cy="60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857224" y="6143644"/>
            <a:ext cx="7556376" cy="583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Regiones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 </a:t>
            </a:r>
            <a:r>
              <a:rPr lang="es-ES" sz="1600" b="1" dirty="0" smtClean="0">
                <a:latin typeface="Arial" pitchFamily="34" charset="0"/>
                <a:ea typeface="+mj-ea"/>
                <a:cs typeface="Arial" pitchFamily="34" charset="0"/>
              </a:rPr>
              <a:t>D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año</a:t>
            </a:r>
            <a:r>
              <a:rPr lang="es-ES" sz="1600" b="1" dirty="0" smtClean="0">
                <a:latin typeface="Arial" pitchFamily="34" charset="0"/>
                <a:ea typeface="+mj-ea"/>
                <a:cs typeface="Arial" pitchFamily="34" charset="0"/>
              </a:rPr>
              <a:t> (MMI VII o mayores) por Sismos Superficiales en el Siglo Veinte  [Modificado de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Dewey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2004]</a:t>
            </a:r>
            <a:r>
              <a:rPr lang="es-ES" sz="1600" b="1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s-E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887791"/>
            <a:ext cx="5376874" cy="297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6572264" y="4000504"/>
            <a:ext cx="3206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dirty="0">
                <a:latin typeface="Times New Roman" pitchFamily="18" charset="0"/>
              </a:rPr>
              <a:t>1</a:t>
            </a:r>
          </a:p>
          <a:p>
            <a:r>
              <a:rPr lang="es-ES" sz="1600" dirty="0">
                <a:latin typeface="Times New Roman" pitchFamily="18" charset="0"/>
              </a:rPr>
              <a:t>9</a:t>
            </a:r>
          </a:p>
          <a:p>
            <a:r>
              <a:rPr lang="es-ES" sz="1600" dirty="0">
                <a:latin typeface="Times New Roman" pitchFamily="18" charset="0"/>
              </a:rPr>
              <a:t>1</a:t>
            </a:r>
          </a:p>
          <a:p>
            <a:r>
              <a:rPr lang="es-ES" sz="1600" dirty="0">
                <a:latin typeface="Times New Roman" pitchFamily="18" charset="0"/>
              </a:rPr>
              <a:t>7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5286380" y="5214950"/>
            <a:ext cx="2872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dirty="0">
                <a:latin typeface="Times New Roman" pitchFamily="18" charset="0"/>
              </a:rPr>
              <a:t>1</a:t>
            </a:r>
          </a:p>
          <a:p>
            <a:r>
              <a:rPr lang="es-ES" sz="1600" dirty="0">
                <a:latin typeface="Times New Roman" pitchFamily="18" charset="0"/>
              </a:rPr>
              <a:t>9</a:t>
            </a:r>
          </a:p>
          <a:p>
            <a:r>
              <a:rPr lang="es-ES" sz="1600" dirty="0">
                <a:latin typeface="Times New Roman" pitchFamily="18" charset="0"/>
              </a:rPr>
              <a:t>5</a:t>
            </a:r>
          </a:p>
          <a:p>
            <a:r>
              <a:rPr lang="es-ES" sz="1600" dirty="0">
                <a:latin typeface="Times New Roman" pitchFamily="18" charset="0"/>
              </a:rPr>
              <a:t>1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4214810" y="4143380"/>
            <a:ext cx="2744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 dirty="0">
                <a:latin typeface="Times New Roman" pitchFamily="18" charset="0"/>
              </a:rPr>
              <a:t>2</a:t>
            </a:r>
          </a:p>
          <a:p>
            <a:r>
              <a:rPr lang="es-ES" sz="1400" b="1" dirty="0">
                <a:latin typeface="Times New Roman" pitchFamily="18" charset="0"/>
              </a:rPr>
              <a:t>0</a:t>
            </a:r>
          </a:p>
          <a:p>
            <a:r>
              <a:rPr lang="es-ES" sz="1400" b="1" dirty="0">
                <a:latin typeface="Times New Roman" pitchFamily="18" charset="0"/>
              </a:rPr>
              <a:t>0</a:t>
            </a:r>
          </a:p>
          <a:p>
            <a:r>
              <a:rPr lang="es-ES" sz="1400" b="1" dirty="0">
                <a:latin typeface="Times New Roman" pitchFamily="18" charset="0"/>
              </a:rPr>
              <a:t>1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214282" y="4429132"/>
            <a:ext cx="26431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>
                <a:latin typeface="Calibri" pitchFamily="34" charset="0"/>
              </a:rPr>
              <a:t>Registro desde 1524</a:t>
            </a:r>
          </a:p>
          <a:p>
            <a:r>
              <a:rPr lang="es-ES" sz="2400" dirty="0" smtClean="0">
                <a:latin typeface="Calibri" pitchFamily="34" charset="0"/>
              </a:rPr>
              <a:t>Aproximadamente 25 </a:t>
            </a:r>
            <a:r>
              <a:rPr lang="es-ES" sz="2400" dirty="0">
                <a:latin typeface="Calibri" pitchFamily="34" charset="0"/>
              </a:rPr>
              <a:t>sismos destructivos</a:t>
            </a:r>
          </a:p>
        </p:txBody>
      </p:sp>
      <p:sp>
        <p:nvSpPr>
          <p:cNvPr id="9224" name="Text Box 14"/>
          <p:cNvSpPr txBox="1">
            <a:spLocks noChangeArrowheads="1"/>
          </p:cNvSpPr>
          <p:nvPr/>
        </p:nvSpPr>
        <p:spPr bwMode="auto">
          <a:xfrm>
            <a:off x="4572000" y="5500702"/>
            <a:ext cx="91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>
                <a:latin typeface="Times New Roman" pitchFamily="18" charset="0"/>
              </a:rPr>
              <a:t>1815</a:t>
            </a:r>
          </a:p>
        </p:txBody>
      </p:sp>
      <p:sp>
        <p:nvSpPr>
          <p:cNvPr id="9225" name="Text Box 15"/>
          <p:cNvSpPr txBox="1">
            <a:spLocks noChangeArrowheads="1"/>
          </p:cNvSpPr>
          <p:nvPr/>
        </p:nvSpPr>
        <p:spPr bwMode="auto">
          <a:xfrm>
            <a:off x="4643438" y="6072206"/>
            <a:ext cx="91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>
                <a:latin typeface="Times New Roman" pitchFamily="18" charset="0"/>
              </a:rPr>
              <a:t>1859</a:t>
            </a:r>
          </a:p>
        </p:txBody>
      </p:sp>
      <p:sp>
        <p:nvSpPr>
          <p:cNvPr id="9228" name="Text Box 22"/>
          <p:cNvSpPr txBox="1">
            <a:spLocks noChangeArrowheads="1"/>
          </p:cNvSpPr>
          <p:nvPr/>
        </p:nvSpPr>
        <p:spPr bwMode="auto">
          <a:xfrm>
            <a:off x="4643438" y="4000504"/>
            <a:ext cx="3333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b="1" dirty="0">
                <a:latin typeface="Times New Roman" pitchFamily="18" charset="0"/>
              </a:rPr>
              <a:t>1986</a:t>
            </a:r>
          </a:p>
        </p:txBody>
      </p:sp>
      <p:graphicFrame>
        <p:nvGraphicFramePr>
          <p:cNvPr id="20" name="19 Tabla"/>
          <p:cNvGraphicFramePr>
            <a:graphicFrameLocks noGrp="1"/>
          </p:cNvGraphicFramePr>
          <p:nvPr/>
        </p:nvGraphicFramePr>
        <p:xfrm>
          <a:off x="251520" y="476672"/>
          <a:ext cx="6643702" cy="2806644"/>
        </p:xfrm>
        <a:graphic>
          <a:graphicData uri="http://schemas.openxmlformats.org/drawingml/2006/table">
            <a:tbl>
              <a:tblPr/>
              <a:tblGrid>
                <a:gridCol w="1071570"/>
                <a:gridCol w="928694"/>
                <a:gridCol w="928694"/>
                <a:gridCol w="1071570"/>
                <a:gridCol w="2643174"/>
              </a:tblGrid>
              <a:tr h="451858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Fecha</a:t>
                      </a:r>
                      <a:endParaRPr lang="es-SV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Magnitud</a:t>
                      </a:r>
                      <a:endParaRPr lang="es-SV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Intensidad</a:t>
                      </a:r>
                      <a:endParaRPr lang="es-SV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Fuente</a:t>
                      </a:r>
                      <a:endParaRPr lang="es-SV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Afectación</a:t>
                      </a:r>
                      <a:endParaRPr lang="es-SV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712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Octubre 10 de 1986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5.7 (</a:t>
                      </a:r>
                      <a:r>
                        <a:rPr lang="es-CO" sz="1100" dirty="0" err="1">
                          <a:latin typeface="Calibri"/>
                          <a:ea typeface="Calibri"/>
                          <a:cs typeface="Calibri"/>
                        </a:rPr>
                        <a:t>Mw</a:t>
                      </a: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) – 5.4 (Mb)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VIII-IX (San Salvador)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Cadena volcánica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Graves daños en San Salvador, 1.500 fallecidos, 10.000 heridos y 100.000 damnificados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50570" algn="l"/>
                        </a:tabLst>
                      </a:pPr>
                      <a:r>
                        <a:rPr lang="es-CO" sz="1100" dirty="0" smtClean="0">
                          <a:latin typeface="Calibri"/>
                          <a:ea typeface="Calibri"/>
                          <a:cs typeface="Calibri"/>
                        </a:rPr>
                        <a:t>Enero 13 de 2001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7.7 (Mw)</a:t>
                      </a:r>
                      <a:endParaRPr lang="es-SV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VIII (Usulután)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Subducción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Según el Comité de Emergencia Nacional: 944 fallecidos, 1155 edificios públicos dañados, 108.261 viviendas destruidas, 19 hospitales dañados, 405 iglesias dañadas, 445 derrumbes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Febrero 13 de 2001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6.5 (</a:t>
                      </a:r>
                      <a:r>
                        <a:rPr lang="es-CO" sz="1100" dirty="0" err="1">
                          <a:latin typeface="Calibri"/>
                          <a:ea typeface="Calibri"/>
                          <a:cs typeface="Calibri"/>
                        </a:rPr>
                        <a:t>Mw</a:t>
                      </a: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VII-VIII (San Vicente )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Cadena volcánica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Según el Comité de Emergencia Nacional: 315 fallecidos, 82 edificios públicos dañados, 41.302 viviendas destruidas, 5 hospitales dañados, </a:t>
                      </a:r>
                      <a:r>
                        <a:rPr lang="es-CO" sz="1100" dirty="0" smtClean="0">
                          <a:latin typeface="Calibri"/>
                          <a:ea typeface="Calibri"/>
                          <a:cs typeface="Calibri"/>
                        </a:rPr>
                        <a:t>71 </a:t>
                      </a:r>
                      <a:r>
                        <a:rPr lang="es-CO" sz="1100" dirty="0">
                          <a:latin typeface="Calibri"/>
                          <a:ea typeface="Calibri"/>
                          <a:cs typeface="Calibri"/>
                        </a:rPr>
                        <a:t>derrumbes</a:t>
                      </a:r>
                      <a:endParaRPr lang="es-SV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22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3571876"/>
            <a:ext cx="2090566" cy="145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251520" y="3573016"/>
            <a:ext cx="2226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Fuente</a:t>
            </a:r>
            <a:r>
              <a:rPr lang="en-US" sz="1100" dirty="0" smtClean="0"/>
              <a:t>: </a:t>
            </a:r>
            <a:r>
              <a:rPr lang="en-US" sz="1100" dirty="0" err="1" smtClean="0"/>
              <a:t>Proyecto</a:t>
            </a:r>
            <a:r>
              <a:rPr lang="en-US" sz="1100" dirty="0" smtClean="0"/>
              <a:t> RESIS II, 2009</a:t>
            </a:r>
            <a:endParaRPr lang="es-SV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571604" y="357166"/>
            <a:ext cx="5785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800" b="1" dirty="0" smtClean="0">
                <a:solidFill>
                  <a:schemeClr val="tx2"/>
                </a:solidFill>
                <a:latin typeface="Calibri" pitchFamily="34" charset="0"/>
              </a:rPr>
              <a:t>PERDIDAS  POR EVENTOS EXTREMOS</a:t>
            </a:r>
            <a:endParaRPr lang="es-SV" sz="28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428596" y="1000108"/>
            <a:ext cx="7858180" cy="4523743"/>
            <a:chOff x="428596" y="1000108"/>
            <a:chExt cx="7858180" cy="4523743"/>
          </a:xfrm>
        </p:grpSpPr>
        <p:graphicFrame>
          <p:nvGraphicFramePr>
            <p:cNvPr id="4" name="Object 2"/>
            <p:cNvGraphicFramePr>
              <a:graphicFrameLocks noChangeAspect="1"/>
            </p:cNvGraphicFramePr>
            <p:nvPr/>
          </p:nvGraphicFramePr>
          <p:xfrm>
            <a:off x="428596" y="1142984"/>
            <a:ext cx="7858180" cy="43808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4 CuadroTexto"/>
            <p:cNvSpPr txBox="1"/>
            <p:nvPr/>
          </p:nvSpPr>
          <p:spPr>
            <a:xfrm>
              <a:off x="571472" y="1000108"/>
              <a:ext cx="1214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b="1" dirty="0" smtClean="0"/>
                <a:t>MILLUS$</a:t>
              </a:r>
              <a:endParaRPr lang="es-SV" b="1" dirty="0"/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1643042" y="5572140"/>
            <a:ext cx="1197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Fuente CEPAL</a:t>
            </a:r>
            <a:endParaRPr lang="es-SV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5214910" y="0"/>
            <a:ext cx="3929090" cy="12144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SV" sz="2400" dirty="0" smtClean="0"/>
              <a:t>	</a:t>
            </a:r>
            <a:r>
              <a:rPr lang="es-SV" sz="2400" b="1" kern="1200" dirty="0" smtClean="0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rPr>
              <a:t>El Área Metropolitana de San Salvador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SV" sz="2400" b="1" kern="1200" dirty="0" smtClean="0">
                <a:solidFill>
                  <a:schemeClr val="tx2"/>
                </a:solidFill>
                <a:effectLst>
                  <a:outerShdw blurRad="55000" dist="22000" dir="5400000" algn="t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  <a:cs typeface="+mj-cs"/>
              </a:rPr>
              <a:t>    (AMSS)</a:t>
            </a:r>
            <a:endParaRPr lang="es-SV" sz="2400" b="1" kern="1200" dirty="0">
              <a:solidFill>
                <a:schemeClr val="tx2"/>
              </a:solidFill>
              <a:effectLst>
                <a:outerShdw blurRad="55000" dist="22000" dir="5400000" algn="t" rotWithShape="0">
                  <a:prstClr val="black">
                    <a:alpha val="80000"/>
                  </a:prstClr>
                </a:outerShdw>
              </a:effectLst>
              <a:latin typeface="+mj-ea"/>
              <a:ea typeface="+mj-ea"/>
              <a:cs typeface="+mj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86446" y="1285860"/>
            <a:ext cx="335755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SV" sz="1600" dirty="0">
                <a:latin typeface="+mn-lt"/>
              </a:rPr>
              <a:t>14 municipios</a:t>
            </a:r>
          </a:p>
          <a:p>
            <a:pPr>
              <a:defRPr/>
            </a:pPr>
            <a:endParaRPr lang="es-SV" sz="1600" dirty="0">
              <a:latin typeface="+mn-lt"/>
            </a:endParaRPr>
          </a:p>
          <a:p>
            <a:pPr>
              <a:defRPr/>
            </a:pPr>
            <a:r>
              <a:rPr lang="es-SV" sz="1600" dirty="0">
                <a:latin typeface="+mn-lt"/>
              </a:rPr>
              <a:t>población 1,560,000 </a:t>
            </a:r>
            <a:r>
              <a:rPr lang="es-SV" sz="1600" dirty="0" err="1">
                <a:latin typeface="+mn-lt"/>
              </a:rPr>
              <a:t>hab</a:t>
            </a:r>
            <a:r>
              <a:rPr lang="es-SV" sz="1600" dirty="0">
                <a:latin typeface="+mn-lt"/>
              </a:rPr>
              <a:t>.</a:t>
            </a:r>
          </a:p>
          <a:p>
            <a:pPr>
              <a:defRPr/>
            </a:pPr>
            <a:endParaRPr lang="es-SV" sz="1600" dirty="0">
              <a:latin typeface="+mn-lt"/>
            </a:endParaRPr>
          </a:p>
          <a:p>
            <a:pPr>
              <a:defRPr/>
            </a:pPr>
            <a:r>
              <a:rPr lang="es-SV" sz="1600" dirty="0">
                <a:latin typeface="+mn-lt"/>
              </a:rPr>
              <a:t>Área Urbana 159.71 km2</a:t>
            </a:r>
          </a:p>
          <a:p>
            <a:pPr>
              <a:defRPr/>
            </a:pPr>
            <a:endParaRPr lang="es-SV" sz="1600" dirty="0">
              <a:latin typeface="+mn-lt"/>
            </a:endParaRPr>
          </a:p>
          <a:p>
            <a:pPr>
              <a:defRPr/>
            </a:pPr>
            <a:r>
              <a:rPr lang="es-SV" sz="1600" dirty="0">
                <a:latin typeface="+mn-lt"/>
              </a:rPr>
              <a:t>Densidad 9,768 hab/km2</a:t>
            </a:r>
          </a:p>
          <a:p>
            <a:pPr>
              <a:defRPr/>
            </a:pPr>
            <a:endParaRPr lang="es-SV" sz="1600" dirty="0">
              <a:latin typeface="+mn-lt"/>
            </a:endParaRPr>
          </a:p>
          <a:p>
            <a:pPr>
              <a:defRPr/>
            </a:pPr>
            <a:r>
              <a:rPr lang="es-SV" sz="1600" dirty="0">
                <a:latin typeface="+mn-lt"/>
              </a:rPr>
              <a:t>Área total 610 km2</a:t>
            </a:r>
          </a:p>
          <a:p>
            <a:pPr>
              <a:defRPr/>
            </a:pPr>
            <a:endParaRPr lang="es-SV" sz="1600" dirty="0">
              <a:latin typeface="+mn-lt"/>
            </a:endParaRPr>
          </a:p>
          <a:p>
            <a:pPr>
              <a:defRPr/>
            </a:pPr>
            <a:r>
              <a:rPr lang="es-SV" sz="1600" dirty="0">
                <a:latin typeface="+mn-lt"/>
              </a:rPr>
              <a:t>Valoración de las construcciones US$34.830 millones. </a:t>
            </a:r>
            <a:r>
              <a:rPr lang="es-SV" sz="1200" dirty="0" smtClean="0">
                <a:latin typeface="+mn-lt"/>
              </a:rPr>
              <a:t>( Fase 1</a:t>
            </a:r>
            <a:r>
              <a:rPr lang="es-SV" sz="1200" dirty="0" smtClean="0"/>
              <a:t>CAPRA</a:t>
            </a:r>
            <a:r>
              <a:rPr lang="es-SV" sz="1200" dirty="0" smtClean="0">
                <a:latin typeface="+mn-lt"/>
              </a:rPr>
              <a:t>)</a:t>
            </a:r>
          </a:p>
          <a:p>
            <a:pPr>
              <a:defRPr/>
            </a:pPr>
            <a:endParaRPr lang="es-SV" sz="1600" dirty="0" smtClean="0"/>
          </a:p>
          <a:p>
            <a:pPr>
              <a:defRPr/>
            </a:pPr>
            <a:r>
              <a:rPr lang="es-SV" sz="1600" dirty="0" smtClean="0">
                <a:latin typeface="+mn-lt"/>
              </a:rPr>
              <a:t>Tipologías constructivas predominantes:</a:t>
            </a:r>
          </a:p>
          <a:p>
            <a:pPr>
              <a:defRPr/>
            </a:pPr>
            <a:r>
              <a:rPr lang="es-SV" sz="1600" dirty="0" smtClean="0"/>
              <a:t>1. Mampostería confinada (bloques de arcilla o concreto) </a:t>
            </a:r>
          </a:p>
          <a:p>
            <a:pPr>
              <a:defRPr/>
            </a:pPr>
            <a:r>
              <a:rPr lang="es-SV" sz="1600" dirty="0" smtClean="0"/>
              <a:t>2. Mampostería reforzada (</a:t>
            </a:r>
            <a:r>
              <a:rPr lang="es-SV" sz="1600" dirty="0" err="1" smtClean="0"/>
              <a:t>saltex</a:t>
            </a:r>
            <a:r>
              <a:rPr lang="es-SV" sz="1600" dirty="0" smtClean="0"/>
              <a:t>)</a:t>
            </a:r>
          </a:p>
          <a:p>
            <a:pPr>
              <a:defRPr/>
            </a:pPr>
            <a:r>
              <a:rPr lang="es-SV" sz="1600" dirty="0" smtClean="0">
                <a:latin typeface="+mn-lt"/>
              </a:rPr>
              <a:t>3. Marcos de concreto reforzada.</a:t>
            </a:r>
          </a:p>
          <a:p>
            <a:pPr>
              <a:defRPr/>
            </a:pPr>
            <a:r>
              <a:rPr lang="es-SV" sz="1600" dirty="0" smtClean="0"/>
              <a:t>4. Marcos de acero.</a:t>
            </a:r>
            <a:endParaRPr lang="es-SV" sz="1600" dirty="0" smtClean="0">
              <a:latin typeface="+mn-lt"/>
            </a:endParaRPr>
          </a:p>
          <a:p>
            <a:pPr>
              <a:defRPr/>
            </a:pPr>
            <a:endParaRPr lang="es-SV" sz="1600" dirty="0">
              <a:latin typeface="+mn-lt"/>
            </a:endParaRPr>
          </a:p>
          <a:p>
            <a:pPr>
              <a:defRPr/>
            </a:pP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3063" y="0"/>
            <a:ext cx="5681662" cy="6206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SV" sz="4000" b="1" dirty="0" smtClean="0"/>
              <a:t>OBJETIVOS</a:t>
            </a:r>
            <a:endParaRPr lang="es-SV" sz="4000" b="1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214282" y="1500150"/>
          <a:ext cx="8286808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"/>
          <p:cNvSpPr/>
          <p:nvPr/>
        </p:nvSpPr>
        <p:spPr>
          <a:xfrm>
            <a:off x="251520" y="69269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b="1" kern="0" dirty="0" smtClean="0">
                <a:latin typeface="Lucida Sans" pitchFamily="34" charset="0"/>
                <a:cs typeface="Times New Roman" pitchFamily="18" charset="0"/>
              </a:rPr>
              <a:t>Desarrollar capacidades institucionales  como país para el </a:t>
            </a:r>
            <a:r>
              <a:rPr lang="es-CO" sz="1600" b="1" kern="0" dirty="0" err="1" smtClean="0">
                <a:latin typeface="Lucida Sans" pitchFamily="34" charset="0"/>
                <a:cs typeface="Times New Roman" pitchFamily="18" charset="0"/>
              </a:rPr>
              <a:t>modelamiento</a:t>
            </a:r>
            <a:r>
              <a:rPr lang="es-CO" sz="1600" b="1" kern="0" dirty="0" smtClean="0">
                <a:latin typeface="Lucida Sans" pitchFamily="34" charset="0"/>
                <a:cs typeface="Times New Roman" pitchFamily="18" charset="0"/>
              </a:rPr>
              <a:t> probabilista de los riesgos sísmicos y para la definición de planes de</a:t>
            </a:r>
          </a:p>
          <a:p>
            <a:pPr algn="ctr"/>
            <a:r>
              <a:rPr lang="es-CO" sz="1600" b="1" kern="0" dirty="0" smtClean="0">
                <a:latin typeface="Lucida Sans" pitchFamily="34" charset="0"/>
                <a:cs typeface="Times New Roman" pitchFamily="18" charset="0"/>
              </a:rPr>
              <a:t> reducción de riesgo. </a:t>
            </a:r>
            <a:endParaRPr lang="es-SV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3042" y="142852"/>
            <a:ext cx="5681265" cy="79690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SV" sz="4000" dirty="0" smtClean="0"/>
              <a:t>ACTIVIDADES</a:t>
            </a:r>
            <a:endParaRPr lang="es-SV" sz="40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14282" y="1142984"/>
          <a:ext cx="8001056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0"/>
            <a:ext cx="7572428" cy="86834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SV" sz="4000" dirty="0" smtClean="0"/>
              <a:t>PRODUCTOS</a:t>
            </a:r>
            <a:endParaRPr lang="es-SV" sz="4000" dirty="0"/>
          </a:p>
        </p:txBody>
      </p:sp>
      <p:graphicFrame>
        <p:nvGraphicFramePr>
          <p:cNvPr id="9" name="8 Diagrama"/>
          <p:cNvGraphicFramePr/>
          <p:nvPr/>
        </p:nvGraphicFramePr>
        <p:xfrm>
          <a:off x="857224" y="928670"/>
          <a:ext cx="7643866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lk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Silk">
      <a:majorFont>
        <a:latin typeface="Arial"/>
        <a:ea typeface=""/>
        <a:cs typeface=""/>
        <a:font script="Jpan" typeface="ＭＳ Ｐゴシック"/>
        <a:font script="Hang" typeface="돋음"/>
        <a:font script="Hans" typeface="方正姚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돋음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lk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20000"/>
                <a:satMod val="250000"/>
              </a:schemeClr>
            </a:gs>
            <a:gs pos="30000">
              <a:schemeClr val="phClr">
                <a:tint val="60000"/>
                <a:satMod val="250000"/>
              </a:schemeClr>
            </a:gs>
            <a:gs pos="50000">
              <a:schemeClr val="phClr">
                <a:tint val="57000"/>
                <a:satMod val="250000"/>
              </a:schemeClr>
            </a:gs>
            <a:gs pos="100000">
              <a:schemeClr val="phClr">
                <a:tint val="28000"/>
                <a:satMod val="250000"/>
              </a:schemeClr>
            </a:gs>
          </a:gsLst>
          <a:lin ang="7000000" scaled="1"/>
        </a:gradFill>
        <a:gradFill rotWithShape="1">
          <a:gsLst>
            <a:gs pos="0">
              <a:schemeClr val="phClr">
                <a:shade val="80000"/>
                <a:satMod val="200000"/>
              </a:schemeClr>
            </a:gs>
            <a:gs pos="30000">
              <a:schemeClr val="phClr">
                <a:shade val="20000"/>
                <a:satMod val="250000"/>
              </a:schemeClr>
            </a:gs>
            <a:gs pos="50000">
              <a:schemeClr val="phClr">
                <a:shade val="23000"/>
                <a:satMod val="250000"/>
              </a:schemeClr>
            </a:gs>
            <a:gs pos="60000">
              <a:schemeClr val="phClr">
                <a:shade val="29000"/>
                <a:satMod val="23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lin ang="7000000" scaled="1"/>
        </a:gradFill>
      </a:fillStyleLst>
      <a:lnStyleLst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  <a:ln w="31750" cap="sq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27000" h="127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63500" dist="50800" dir="5400000" algn="tl">
              <a:srgbClr val="000000">
                <a:alpha val="35294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0"/>
            </a:lightRig>
          </a:scene3d>
          <a:sp3d>
            <a:bevelT w="152400" h="381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50000"/>
              </a:schemeClr>
            </a:gs>
            <a:gs pos="50000">
              <a:schemeClr val="phClr">
                <a:tint val="85000"/>
                <a:satMod val="140000"/>
              </a:schemeClr>
            </a:gs>
            <a:gs pos="100000">
              <a:schemeClr val="phClr">
                <a:shade val="50000"/>
                <a:satMod val="15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chemeClr val="phClr">
                <a:shade val="55000"/>
                <a:satMod val="150000"/>
              </a:schemeClr>
              <a:schemeClr val="phClr">
                <a:tint val="100"/>
                <a:satMod val="15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Silk</Template>
  <TotalTime>570</TotalTime>
  <Words>1141</Words>
  <Application>Microsoft Office PowerPoint</Application>
  <PresentationFormat>On-screen Show (4:3)</PresentationFormat>
  <Paragraphs>225</Paragraphs>
  <Slides>17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Silk</vt:lpstr>
      <vt:lpstr>Imagen de mapa de bits</vt:lpstr>
      <vt:lpstr>Anexo 2:     Sesión Temática/Paralela:</vt:lpstr>
      <vt:lpstr>Slide 2</vt:lpstr>
      <vt:lpstr>Slide 3</vt:lpstr>
      <vt:lpstr>Slide 4</vt:lpstr>
      <vt:lpstr>Slide 5</vt:lpstr>
      <vt:lpstr>Slide 6</vt:lpstr>
      <vt:lpstr>OBJETIVOS</vt:lpstr>
      <vt:lpstr>ACTIVIDADES</vt:lpstr>
      <vt:lpstr>PRODUCTOS</vt:lpstr>
      <vt:lpstr> INFORMACION EXISTENTE DE  BASE PARA EL TAP</vt:lpstr>
      <vt:lpstr>Slide 11</vt:lpstr>
      <vt:lpstr>Slide 12</vt:lpstr>
      <vt:lpstr>Slide 13</vt:lpstr>
      <vt:lpstr>AVANCES</vt:lpstr>
      <vt:lpstr>Slide 15</vt:lpstr>
      <vt:lpstr>Aplicaciones de los resultados  de la modelación probabilista.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Sesión Temática:</dc:title>
  <dc:creator>Julio Garcia</dc:creator>
  <cp:lastModifiedBy>wb327210</cp:lastModifiedBy>
  <cp:revision>88</cp:revision>
  <dcterms:created xsi:type="dcterms:W3CDTF">2011-02-04T21:23:49Z</dcterms:created>
  <dcterms:modified xsi:type="dcterms:W3CDTF">2011-03-16T22:22:08Z</dcterms:modified>
</cp:coreProperties>
</file>